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ink/ink2.xml" ContentType="application/inkml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ink/ink1.xml" ContentType="application/inkml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98" r:id="rId2"/>
    <p:sldId id="256" r:id="rId3"/>
    <p:sldId id="257" r:id="rId4"/>
    <p:sldId id="304" r:id="rId5"/>
    <p:sldId id="358" r:id="rId6"/>
    <p:sldId id="305" r:id="rId7"/>
    <p:sldId id="308" r:id="rId8"/>
    <p:sldId id="307" r:id="rId9"/>
    <p:sldId id="310" r:id="rId10"/>
    <p:sldId id="300" r:id="rId11"/>
    <p:sldId id="301" r:id="rId12"/>
    <p:sldId id="309" r:id="rId13"/>
    <p:sldId id="311" r:id="rId14"/>
    <p:sldId id="312" r:id="rId15"/>
    <p:sldId id="299" r:id="rId16"/>
    <p:sldId id="313" r:id="rId17"/>
    <p:sldId id="314" r:id="rId18"/>
    <p:sldId id="306" r:id="rId19"/>
    <p:sldId id="315" r:id="rId20"/>
    <p:sldId id="316" r:id="rId21"/>
    <p:sldId id="318" r:id="rId22"/>
    <p:sldId id="319" r:id="rId23"/>
    <p:sldId id="320" r:id="rId24"/>
    <p:sldId id="321" r:id="rId25"/>
    <p:sldId id="322" r:id="rId26"/>
    <p:sldId id="359" r:id="rId27"/>
    <p:sldId id="323" r:id="rId28"/>
    <p:sldId id="325" r:id="rId29"/>
    <p:sldId id="364" r:id="rId30"/>
    <p:sldId id="360" r:id="rId31"/>
    <p:sldId id="366" r:id="rId32"/>
    <p:sldId id="362" r:id="rId33"/>
    <p:sldId id="363" r:id="rId34"/>
    <p:sldId id="326" r:id="rId35"/>
    <p:sldId id="330" r:id="rId36"/>
    <p:sldId id="337" r:id="rId37"/>
    <p:sldId id="338" r:id="rId38"/>
    <p:sldId id="377" r:id="rId39"/>
    <p:sldId id="379" r:id="rId40"/>
    <p:sldId id="339" r:id="rId41"/>
    <p:sldId id="374" r:id="rId42"/>
    <p:sldId id="375" r:id="rId43"/>
    <p:sldId id="376" r:id="rId44"/>
    <p:sldId id="340" r:id="rId45"/>
    <p:sldId id="393" r:id="rId46"/>
    <p:sldId id="342" r:id="rId47"/>
    <p:sldId id="341" r:id="rId48"/>
    <p:sldId id="395" r:id="rId49"/>
    <p:sldId id="396" r:id="rId50"/>
    <p:sldId id="347" r:id="rId51"/>
    <p:sldId id="394" r:id="rId52"/>
    <p:sldId id="398" r:id="rId53"/>
    <p:sldId id="397" r:id="rId54"/>
    <p:sldId id="400" r:id="rId55"/>
    <p:sldId id="401" r:id="rId56"/>
    <p:sldId id="383" r:id="rId57"/>
    <p:sldId id="382" r:id="rId58"/>
    <p:sldId id="381" r:id="rId59"/>
    <p:sldId id="387" r:id="rId60"/>
    <p:sldId id="384" r:id="rId61"/>
    <p:sldId id="385" r:id="rId62"/>
    <p:sldId id="388" r:id="rId63"/>
    <p:sldId id="392" r:id="rId64"/>
    <p:sldId id="349" r:id="rId65"/>
    <p:sldId id="402" r:id="rId66"/>
    <p:sldId id="404" r:id="rId67"/>
    <p:sldId id="405" r:id="rId68"/>
    <p:sldId id="423" r:id="rId69"/>
    <p:sldId id="412" r:id="rId70"/>
    <p:sldId id="413" r:id="rId71"/>
    <p:sldId id="414" r:id="rId72"/>
    <p:sldId id="422" r:id="rId73"/>
    <p:sldId id="416" r:id="rId74"/>
    <p:sldId id="417" r:id="rId75"/>
    <p:sldId id="418" r:id="rId76"/>
    <p:sldId id="419" r:id="rId77"/>
    <p:sldId id="420" r:id="rId78"/>
    <p:sldId id="421" r:id="rId79"/>
    <p:sldId id="406" r:id="rId80"/>
    <p:sldId id="407" r:id="rId81"/>
    <p:sldId id="408" r:id="rId82"/>
    <p:sldId id="409" r:id="rId83"/>
    <p:sldId id="410" r:id="rId84"/>
    <p:sldId id="411" r:id="rId85"/>
    <p:sldId id="353" r:id="rId86"/>
    <p:sldId id="424" r:id="rId87"/>
    <p:sldId id="426" r:id="rId88"/>
    <p:sldId id="428" r:id="rId89"/>
    <p:sldId id="429" r:id="rId90"/>
    <p:sldId id="430" r:id="rId91"/>
    <p:sldId id="431" r:id="rId92"/>
    <p:sldId id="432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825" autoAdjust="0"/>
    <p:restoredTop sz="94660"/>
  </p:normalViewPr>
  <p:slideViewPr>
    <p:cSldViewPr>
      <p:cViewPr>
        <p:scale>
          <a:sx n="59" d="100"/>
          <a:sy n="59" d="100"/>
        </p:scale>
        <p:origin x="-1068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6-04T16:39:36.01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11800 8600 0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3.31707" units="1/cm"/>
          <inkml:channelProperty channel="Y" name="resolution" value="33.3913" units="1/cm"/>
        </inkml:channelProperties>
      </inkml:inkSource>
      <inkml:timestamp xml:id="ts0" timeString="2020-09-03T07:19:32.6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3.31707" units="1/cm"/>
          <inkml:channelProperty channel="Y" name="resolution" value="33.3913" units="1/cm"/>
        </inkml:channelProperties>
      </inkml:inkSource>
      <inkml:timestamp xml:id="ts0" timeString="2020-09-05T05:57:54.8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829 425,'-25'0,"25"-24,-24 24,-1-50,25 25,0 0,0 1,0-1,-25 0,25 0,0 0,-25 25,0-24,1 24,24-25,-25 25,25-25,-25 25,25-25,-25 25,25-25,-25 25,1-25,24 1,-25 24,0 0,0 0,0 0,1 0,-26 0,25 0,0 0,1 0,-1 0,25 24,-25-24,25 25,-25-25,0 0,25 25,-24-25,-1 25,25 0,-25-25,25 25,-25-25,25 24,-25-24,25 25,0 0,-24 0,24 0,0-1,0 1,-25-25,25 25,0 0,0 0,0-1,0 1,0 0,0 0,0 0,0-1,25-24,-25 25,24-25,-24 25,25-25,-25 25,25-25,-25 25,25-25,0 0,-1 24,1-24,0 0,-25 25,25-25,0 0,-1 0,1 0,-25 25,25-25,0 0,-25 25,25-25,-1 0,1 0,0 0,0 0,0 0,-1 0,1 0,0 0,0-25,0 25,-25-25,24 0,1 25,-25-24,0-1,25 25,-25-25,25 0,-25 0,0 1,25 24,-25-25,0 0,0 0,0 0,0 1,0-1,24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EC6C7-FB2E-4415-8A7A-66D4625C9E2D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52E57-F942-478E-A593-D73CFD6CC7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980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4075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9052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7791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23D5D34-94EF-4A1D-B087-D70617AF375B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97005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4698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862113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956663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482377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2915929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10412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934417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57409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970727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554411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22F58-9F97-428D-B43E-A83759C72765}" type="datetimeFigureOut">
              <a:rPr lang="en-US" smtClean="0"/>
              <a:pPr/>
              <a:t>9/11/2020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01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79.pn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7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79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75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7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customXml" Target="../ink/ink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7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38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3.png"/><Relationship Id="rId10" Type="http://schemas.openxmlformats.org/officeDocument/2006/relationships/image" Target="../media/image149.png"/><Relationship Id="rId4" Type="http://schemas.openxmlformats.org/officeDocument/2006/relationships/image" Target="../media/image140.png"/><Relationship Id="rId9" Type="http://schemas.openxmlformats.org/officeDocument/2006/relationships/image" Target="../media/image1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38.png"/><Relationship Id="rId7" Type="http://schemas.openxmlformats.org/officeDocument/2006/relationships/image" Target="../media/image153.png"/><Relationship Id="rId12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7.png"/><Relationship Id="rId5" Type="http://schemas.openxmlformats.org/officeDocument/2006/relationships/image" Target="../media/image145.png"/><Relationship Id="rId10" Type="http://schemas.openxmlformats.org/officeDocument/2006/relationships/image" Target="../media/image156.png"/><Relationship Id="rId4" Type="http://schemas.openxmlformats.org/officeDocument/2006/relationships/image" Target="../media/image140.png"/><Relationship Id="rId9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8.png"/><Relationship Id="rId7" Type="http://schemas.openxmlformats.org/officeDocument/2006/relationships/image" Target="../media/image15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41.png"/><Relationship Id="rId10" Type="http://schemas.openxmlformats.org/officeDocument/2006/relationships/image" Target="../media/image162.png"/><Relationship Id="rId4" Type="http://schemas.openxmlformats.org/officeDocument/2006/relationships/image" Target="../media/image140.png"/><Relationship Id="rId9" Type="http://schemas.openxmlformats.org/officeDocument/2006/relationships/image" Target="../media/image16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fld id="{F9D96BC4-15DC-467A-8A2C-755170F878F5}" type="datetime3">
              <a:rPr lang="en-US" smtClean="0"/>
              <a:pPr/>
              <a:t>11 September 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C1BDC-9B67-430D-970A-E36C75175141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Computing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136526"/>
            <a:ext cx="8305800" cy="18478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THEORY OF COMPUTATION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848600" cy="3048000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err="1">
                <a:latin typeface="Arial" pitchFamily="34" charset="0"/>
                <a:cs typeface="Arial" pitchFamily="34" charset="0"/>
              </a:rPr>
              <a:t>Dr.S.Prince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Mary M.E.,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Ph.D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., Associate Professor,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Department of Computer Science and Engineering,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School of Computing</a:t>
            </a:r>
          </a:p>
          <a:p>
            <a:r>
              <a:rPr lang="en-US" sz="70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SATHYABAMA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Institute of Science and Technology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Deemed to be University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Chennai. </a:t>
            </a:r>
          </a:p>
        </p:txBody>
      </p:sp>
      <mc:AlternateContent xmlns:mc="http://schemas.openxmlformats.org/markup-compatibility/2006">
        <mc:Choice xmlns=""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25954A-0155-4927-AB28-B3E1D346C04E}"/>
                  </a:ext>
                </a:extLst>
              </p14:cNvPr>
              <p14:cNvContentPartPr/>
              <p14:nvPr/>
            </p14:nvContentPartPr>
            <p14:xfrm>
              <a:off x="4248000" y="309600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4725954A-0155-4927-AB28-B3E1D346C0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8640" y="3086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="" xmlns:p14="http://schemas.microsoft.com/office/powerpoint/2010/main" val="2226278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90B3D1-FEB1-40D7-BA9C-950F102B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Define Regular language and 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Regular Expression over ∑.</a:t>
            </a:r>
            <a:r>
              <a:rPr lang="en-IN" b="1" dirty="0">
                <a:solidFill>
                  <a:srgbClr val="0070C0"/>
                </a:solidFill>
              </a:rPr>
              <a:t/>
            </a:r>
            <a:br>
              <a:rPr lang="en-IN" b="1" dirty="0">
                <a:solidFill>
                  <a:srgbClr val="0070C0"/>
                </a:solidFill>
              </a:rPr>
            </a:b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20370E-44BA-43D8-91AE-9C6E5C76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IN" dirty="0"/>
              <a:t>RL:</a:t>
            </a:r>
          </a:p>
          <a:p>
            <a:pPr lvl="1"/>
            <a:r>
              <a:rPr lang="en-US" dirty="0"/>
              <a:t>A language is regular if there exits a DFA for that language</a:t>
            </a:r>
          </a:p>
          <a:p>
            <a:pPr lvl="1"/>
            <a:r>
              <a:rPr lang="en-US" dirty="0"/>
              <a:t> The language accepted by DFA is RL. </a:t>
            </a:r>
          </a:p>
          <a:p>
            <a:r>
              <a:rPr lang="en-US" dirty="0"/>
              <a:t>RE:</a:t>
            </a:r>
          </a:p>
          <a:p>
            <a:pPr lvl="1"/>
            <a:r>
              <a:rPr lang="en-US" dirty="0"/>
              <a:t>A Mathematical notation used to describe the regular language. </a:t>
            </a:r>
          </a:p>
          <a:p>
            <a:pPr lvl="1"/>
            <a:r>
              <a:rPr lang="en-US" dirty="0"/>
              <a:t>This is formed by using 3 Symbols: </a:t>
            </a:r>
          </a:p>
          <a:p>
            <a:pPr marL="1028700" lvl="1" indent="-571500">
              <a:buAutoNum type="romanLcParenBoth"/>
            </a:pPr>
            <a:r>
              <a:rPr lang="en-US" dirty="0"/>
              <a:t>. [dot operator] – for concatenation </a:t>
            </a:r>
          </a:p>
          <a:p>
            <a:pPr marL="1028700" lvl="1" indent="-571500">
              <a:buAutoNum type="romanLcParenBoth"/>
            </a:pPr>
            <a:r>
              <a:rPr lang="en-US" dirty="0"/>
              <a:t> + [Union operator] –at least 1 occurrence </a:t>
            </a:r>
          </a:p>
          <a:p>
            <a:pPr marL="1028700" lvl="1" indent="-571500">
              <a:buAutoNum type="romanLcParenBoth"/>
            </a:pPr>
            <a:r>
              <a:rPr lang="en-US" dirty="0"/>
              <a:t>{*} [Closure Operator ] – Zero or more occurrences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03687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092660-31FA-42A5-A476-8A65359B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Basic Regular Expressions?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62521A-C753-4762-ACE4-06B6FB1F2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Ø</a:t>
            </a:r>
            <a:r>
              <a:rPr lang="en-US" dirty="0"/>
              <a:t> is a RE and denotes the empty set. </a:t>
            </a:r>
          </a:p>
          <a:p>
            <a:r>
              <a:rPr lang="en-US" dirty="0">
                <a:highlight>
                  <a:srgbClr val="00FF00"/>
                </a:highlight>
              </a:rPr>
              <a:t>ε</a:t>
            </a:r>
            <a:r>
              <a:rPr lang="en-US" dirty="0"/>
              <a:t>  is a RE and denotes the set { ε } </a:t>
            </a:r>
          </a:p>
          <a:p>
            <a:r>
              <a:rPr lang="en-US" dirty="0"/>
              <a:t>For each a in ∑, </a:t>
            </a:r>
            <a:r>
              <a:rPr lang="en-US" dirty="0">
                <a:highlight>
                  <a:srgbClr val="00FF00"/>
                </a:highlight>
              </a:rPr>
              <a:t>a </a:t>
            </a:r>
            <a:r>
              <a:rPr lang="en-US" dirty="0"/>
              <a:t>is a RE and denotes the set {a} </a:t>
            </a:r>
          </a:p>
          <a:p>
            <a:r>
              <a:rPr lang="en-US" dirty="0"/>
              <a:t>If r and s are RE that denoting the languages R and S respectively, then, 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(</a:t>
            </a:r>
            <a:r>
              <a:rPr lang="en-US" dirty="0" err="1">
                <a:highlight>
                  <a:srgbClr val="00FF00"/>
                </a:highlight>
              </a:rPr>
              <a:t>r+s</a:t>
            </a:r>
            <a:r>
              <a:rPr lang="en-US" dirty="0">
                <a:highlight>
                  <a:srgbClr val="00FF00"/>
                </a:highlight>
              </a:rPr>
              <a:t>) </a:t>
            </a:r>
            <a:r>
              <a:rPr lang="en-US" dirty="0"/>
              <a:t>is a RE that denotes the set (RUS) 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(</a:t>
            </a:r>
            <a:r>
              <a:rPr lang="en-US" dirty="0" err="1">
                <a:highlight>
                  <a:srgbClr val="00FF00"/>
                </a:highlight>
              </a:rPr>
              <a:t>r.s</a:t>
            </a:r>
            <a:r>
              <a:rPr lang="en-US" dirty="0">
                <a:highlight>
                  <a:srgbClr val="00FF00"/>
                </a:highlight>
              </a:rPr>
              <a:t>) </a:t>
            </a:r>
            <a:r>
              <a:rPr lang="en-US" dirty="0"/>
              <a:t>is a RE that denotes the set RS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(r)* </a:t>
            </a:r>
            <a:r>
              <a:rPr lang="en-US" dirty="0"/>
              <a:t>is a RE that denotes the set R*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714690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AE85A2-357E-4493-BEDC-E72A2D15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Writing Regular Expressions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6E7DEB-FA45-4C06-ACD8-C0746BF1B18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1. Write RE for the language of even no of 1’s</a:t>
            </a:r>
          </a:p>
          <a:p>
            <a:pPr marL="457200" lvl="1" indent="0">
              <a:buNone/>
            </a:pPr>
            <a:r>
              <a:rPr lang="en-IN" dirty="0"/>
              <a:t>∑ ={ 1}</a:t>
            </a:r>
          </a:p>
          <a:p>
            <a:pPr marL="457200" lvl="1" indent="0">
              <a:buNone/>
            </a:pPr>
            <a:r>
              <a:rPr lang="en-IN" dirty="0"/>
              <a:t>w ={</a:t>
            </a:r>
            <a:r>
              <a:rPr lang="el-GR" dirty="0"/>
              <a:t>Λ </a:t>
            </a:r>
            <a:r>
              <a:rPr lang="en-IN" dirty="0"/>
              <a:t>, 11,1111,  ……..}</a:t>
            </a:r>
          </a:p>
          <a:p>
            <a:pPr marL="457200" lvl="1" indent="0">
              <a:buNone/>
            </a:pPr>
            <a:r>
              <a:rPr lang="en-IN" dirty="0">
                <a:highlight>
                  <a:srgbClr val="00FF00"/>
                </a:highlight>
              </a:rPr>
              <a:t>RE = (11)*</a:t>
            </a:r>
          </a:p>
          <a:p>
            <a:pPr marL="0" indent="0">
              <a:buNone/>
            </a:pPr>
            <a:r>
              <a:rPr lang="en-IN" dirty="0"/>
              <a:t>2. Write RE for the language of odd no of 1’s</a:t>
            </a:r>
          </a:p>
          <a:p>
            <a:pPr marL="457200" lvl="1" indent="0">
              <a:buNone/>
            </a:pPr>
            <a:r>
              <a:rPr lang="en-IN" dirty="0"/>
              <a:t>∑ ={ 1}</a:t>
            </a:r>
          </a:p>
          <a:p>
            <a:pPr marL="457200" lvl="1" indent="0">
              <a:buNone/>
            </a:pPr>
            <a:r>
              <a:rPr lang="en-IN" dirty="0"/>
              <a:t>w ={1,111,11111  ……..}</a:t>
            </a:r>
          </a:p>
          <a:p>
            <a:pPr marL="457200" lvl="1" indent="0">
              <a:buNone/>
            </a:pPr>
            <a:r>
              <a:rPr lang="en-IN" dirty="0">
                <a:highlight>
                  <a:srgbClr val="00FF00"/>
                </a:highlight>
              </a:rPr>
              <a:t>RE = (11)*.1</a:t>
            </a:r>
          </a:p>
          <a:p>
            <a:pPr marL="0" indent="0">
              <a:buNone/>
            </a:pPr>
            <a:r>
              <a:rPr lang="en-IN" dirty="0"/>
              <a:t>3. Write RE with a string starting with a</a:t>
            </a:r>
          </a:p>
          <a:p>
            <a:pPr marL="457200" lvl="1" indent="0">
              <a:buNone/>
            </a:pPr>
            <a:r>
              <a:rPr lang="en-IN" dirty="0"/>
              <a:t>∑ ={ </a:t>
            </a:r>
            <a:r>
              <a:rPr lang="en-IN" dirty="0" err="1"/>
              <a:t>a,b</a:t>
            </a:r>
            <a:r>
              <a:rPr lang="en-IN" dirty="0"/>
              <a:t>}</a:t>
            </a:r>
          </a:p>
          <a:p>
            <a:pPr marL="457200" lvl="1" indent="0">
              <a:buNone/>
            </a:pPr>
            <a:r>
              <a:rPr lang="en-IN" dirty="0"/>
              <a:t>w ={</a:t>
            </a:r>
            <a:r>
              <a:rPr lang="en-IN" dirty="0" err="1"/>
              <a:t>a,ab,aba,aab</a:t>
            </a:r>
            <a:r>
              <a:rPr lang="en-IN" dirty="0"/>
              <a:t>  ……..}</a:t>
            </a:r>
          </a:p>
          <a:p>
            <a:pPr marL="457200" lvl="1" indent="0">
              <a:buNone/>
            </a:pPr>
            <a:r>
              <a:rPr lang="en-IN" dirty="0">
                <a:highlight>
                  <a:srgbClr val="00FF00"/>
                </a:highlight>
              </a:rPr>
              <a:t>RE = (a) (</a:t>
            </a:r>
            <a:r>
              <a:rPr lang="en-IN" dirty="0" err="1">
                <a:highlight>
                  <a:srgbClr val="00FF00"/>
                </a:highlight>
              </a:rPr>
              <a:t>a+b</a:t>
            </a:r>
            <a:r>
              <a:rPr lang="en-IN" dirty="0">
                <a:highlight>
                  <a:srgbClr val="00FF00"/>
                </a:highlight>
              </a:rPr>
              <a:t>)*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11231115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A9F26C-4BA7-4B95-8BA5-B1EA3C48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Writing Regular Expressions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26024C-FDC6-4947-AE6D-0BDF553D2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/>
              <a:t>4. Write RE with a string starting with either a or ab</a:t>
            </a:r>
          </a:p>
          <a:p>
            <a:pPr marL="457200" lvl="1" indent="0">
              <a:buNone/>
            </a:pPr>
            <a:r>
              <a:rPr lang="en-IN" sz="2400" dirty="0"/>
              <a:t>∑ ={ </a:t>
            </a:r>
            <a:r>
              <a:rPr lang="en-IN" sz="2400" dirty="0" err="1"/>
              <a:t>a,b</a:t>
            </a:r>
            <a:r>
              <a:rPr lang="en-IN" sz="2400" dirty="0"/>
              <a:t>}</a:t>
            </a:r>
          </a:p>
          <a:p>
            <a:pPr marL="457200" lvl="1" indent="0">
              <a:buNone/>
            </a:pPr>
            <a:r>
              <a:rPr lang="en-IN" sz="2400" dirty="0"/>
              <a:t>w ={</a:t>
            </a:r>
            <a:r>
              <a:rPr lang="en-IN" sz="2400" dirty="0" err="1"/>
              <a:t>a,ab,aba,aab</a:t>
            </a:r>
            <a:r>
              <a:rPr lang="en-IN" sz="2400" dirty="0"/>
              <a:t>  ……..}</a:t>
            </a:r>
          </a:p>
          <a:p>
            <a:pPr marL="457200" lvl="1" indent="0">
              <a:buNone/>
            </a:pPr>
            <a:r>
              <a:rPr lang="en-IN" sz="2400" dirty="0"/>
              <a:t>	</a:t>
            </a:r>
            <a:r>
              <a:rPr lang="en-IN" sz="2400" dirty="0">
                <a:highlight>
                  <a:srgbClr val="00FF00"/>
                </a:highlight>
              </a:rPr>
              <a:t>RE = (</a:t>
            </a:r>
            <a:r>
              <a:rPr lang="en-IN" sz="2400" dirty="0" err="1">
                <a:highlight>
                  <a:srgbClr val="00FF00"/>
                </a:highlight>
              </a:rPr>
              <a:t>a+ab</a:t>
            </a:r>
            <a:r>
              <a:rPr lang="en-IN" sz="2400" dirty="0">
                <a:highlight>
                  <a:srgbClr val="00FF00"/>
                </a:highlight>
              </a:rPr>
              <a:t>) (</a:t>
            </a:r>
            <a:r>
              <a:rPr lang="en-IN" sz="2400" dirty="0" err="1">
                <a:highlight>
                  <a:srgbClr val="00FF00"/>
                </a:highlight>
              </a:rPr>
              <a:t>a+b</a:t>
            </a:r>
            <a:r>
              <a:rPr lang="en-IN" sz="2400" dirty="0">
                <a:highlight>
                  <a:srgbClr val="00FF00"/>
                </a:highlight>
              </a:rPr>
              <a:t>)*</a:t>
            </a:r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/>
              <a:t>5. Write RE with a string consist of a’s and b’s any length include </a:t>
            </a:r>
          </a:p>
          <a:p>
            <a:pPr marL="0" indent="0">
              <a:buNone/>
            </a:pPr>
            <a:r>
              <a:rPr lang="en-IN" sz="2400" dirty="0"/>
              <a:t>     </a:t>
            </a:r>
            <a:r>
              <a:rPr lang="el-GR" sz="2400" dirty="0"/>
              <a:t>λ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sz="2400" dirty="0">
                <a:highlight>
                  <a:srgbClr val="00FF00"/>
                </a:highlight>
              </a:rPr>
              <a:t>RE= (</a:t>
            </a:r>
            <a:r>
              <a:rPr lang="en-IN" sz="2400" dirty="0" err="1">
                <a:highlight>
                  <a:srgbClr val="00FF00"/>
                </a:highlight>
              </a:rPr>
              <a:t>a+b</a:t>
            </a:r>
            <a:r>
              <a:rPr lang="en-IN" sz="2400" dirty="0">
                <a:highlight>
                  <a:srgbClr val="00FF00"/>
                </a:highlight>
              </a:rPr>
              <a:t>)*</a:t>
            </a:r>
          </a:p>
          <a:p>
            <a:pPr marL="0" indent="0">
              <a:buNone/>
            </a:pPr>
            <a:r>
              <a:rPr lang="en-IN" sz="2400" dirty="0"/>
              <a:t>6. Write RE with a string a’s and b’s ending with </a:t>
            </a:r>
            <a:r>
              <a:rPr lang="en-IN" sz="2400" dirty="0" err="1"/>
              <a:t>abb</a:t>
            </a:r>
            <a:endParaRPr lang="en-IN" sz="2400" dirty="0"/>
          </a:p>
          <a:p>
            <a:pPr marL="457200" lvl="1" indent="0">
              <a:buNone/>
            </a:pPr>
            <a:r>
              <a:rPr lang="en-IN" sz="2400" dirty="0"/>
              <a:t>	</a:t>
            </a:r>
            <a:r>
              <a:rPr lang="en-IN" sz="2400" dirty="0">
                <a:highlight>
                  <a:srgbClr val="00FF00"/>
                </a:highlight>
              </a:rPr>
              <a:t>RE= (</a:t>
            </a:r>
            <a:r>
              <a:rPr lang="en-IN" sz="2400" dirty="0" err="1">
                <a:highlight>
                  <a:srgbClr val="00FF00"/>
                </a:highlight>
              </a:rPr>
              <a:t>a+b</a:t>
            </a:r>
            <a:r>
              <a:rPr lang="en-IN" sz="2400" dirty="0">
                <a:highlight>
                  <a:srgbClr val="00FF00"/>
                </a:highlight>
              </a:rPr>
              <a:t>)*</a:t>
            </a:r>
            <a:r>
              <a:rPr lang="en-IN" sz="2400" dirty="0" err="1">
                <a:highlight>
                  <a:srgbClr val="00FF00"/>
                </a:highlight>
              </a:rPr>
              <a:t>abb</a:t>
            </a:r>
            <a:endParaRPr lang="en-IN" sz="24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IN" sz="2400" dirty="0"/>
              <a:t>7. Write RE with a string a’s and b’s starting with </a:t>
            </a:r>
            <a:r>
              <a:rPr lang="en-IN" sz="2400" dirty="0" err="1"/>
              <a:t>abb</a:t>
            </a:r>
            <a:endParaRPr lang="en-IN" sz="2400" dirty="0"/>
          </a:p>
          <a:p>
            <a:pPr marL="457200" lvl="1" indent="0">
              <a:buNone/>
            </a:pPr>
            <a:r>
              <a:rPr lang="en-IN" sz="2400" dirty="0"/>
              <a:t>	</a:t>
            </a:r>
            <a:r>
              <a:rPr lang="en-IN" sz="2400" dirty="0">
                <a:highlight>
                  <a:srgbClr val="00FF00"/>
                </a:highlight>
              </a:rPr>
              <a:t>RE= </a:t>
            </a:r>
            <a:r>
              <a:rPr lang="en-IN" sz="2400" dirty="0" err="1">
                <a:highlight>
                  <a:srgbClr val="00FF00"/>
                </a:highlight>
              </a:rPr>
              <a:t>abb</a:t>
            </a:r>
            <a:r>
              <a:rPr lang="en-IN" sz="2400" dirty="0">
                <a:highlight>
                  <a:srgbClr val="00FF00"/>
                </a:highlight>
              </a:rPr>
              <a:t> (</a:t>
            </a:r>
            <a:r>
              <a:rPr lang="en-IN" sz="2400" dirty="0" err="1">
                <a:highlight>
                  <a:srgbClr val="00FF00"/>
                </a:highlight>
              </a:rPr>
              <a:t>a+b</a:t>
            </a:r>
            <a:r>
              <a:rPr lang="en-IN" sz="2400" dirty="0">
                <a:highlight>
                  <a:srgbClr val="00FF00"/>
                </a:highlight>
              </a:rPr>
              <a:t>)*</a:t>
            </a:r>
          </a:p>
          <a:p>
            <a:pPr marL="0" indent="0">
              <a:buNone/>
            </a:pPr>
            <a:endParaRPr lang="en-IN" dirty="0">
              <a:highlight>
                <a:srgbClr val="00FF00"/>
              </a:highlight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0291113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29B3B6-B28D-4287-8DCA-EFFA6A1D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Writing Regular Expressions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2D5BE7-25DB-49BE-AF5B-788BECEE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8. Write  RE with a string having a substring aa</a:t>
            </a:r>
          </a:p>
          <a:p>
            <a:pPr marL="457200" lvl="1" indent="0">
              <a:buNone/>
            </a:pPr>
            <a:r>
              <a:rPr lang="en-IN" dirty="0"/>
              <a:t>	 </a:t>
            </a:r>
            <a:r>
              <a:rPr lang="en-IN" dirty="0">
                <a:highlight>
                  <a:srgbClr val="00FF00"/>
                </a:highlight>
              </a:rPr>
              <a:t>RE= (</a:t>
            </a:r>
            <a:r>
              <a:rPr lang="en-IN" dirty="0" err="1">
                <a:highlight>
                  <a:srgbClr val="00FF00"/>
                </a:highlight>
              </a:rPr>
              <a:t>a+b</a:t>
            </a:r>
            <a:r>
              <a:rPr lang="en-IN" dirty="0">
                <a:highlight>
                  <a:srgbClr val="00FF00"/>
                </a:highlight>
              </a:rPr>
              <a:t>)*.aa.(</a:t>
            </a:r>
            <a:r>
              <a:rPr lang="en-IN" dirty="0" err="1">
                <a:highlight>
                  <a:srgbClr val="00FF00"/>
                </a:highlight>
              </a:rPr>
              <a:t>a+b</a:t>
            </a:r>
            <a:r>
              <a:rPr lang="en-IN" dirty="0">
                <a:highlight>
                  <a:srgbClr val="00FF00"/>
                </a:highlight>
              </a:rPr>
              <a:t>)*</a:t>
            </a:r>
          </a:p>
          <a:p>
            <a:pPr marL="0" indent="0">
              <a:buNone/>
            </a:pPr>
            <a:r>
              <a:rPr lang="en-IN" sz="2800" dirty="0"/>
              <a:t>9. Write  RE with a string that begins and ends       </a:t>
            </a:r>
          </a:p>
          <a:p>
            <a:pPr marL="0" indent="0">
              <a:buNone/>
            </a:pPr>
            <a:r>
              <a:rPr lang="en-IN" sz="2800" dirty="0"/>
              <a:t>    with double consecutive letters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>
                <a:highlight>
                  <a:srgbClr val="00FF00"/>
                </a:highlight>
              </a:rPr>
              <a:t>RE = (</a:t>
            </a:r>
            <a:r>
              <a:rPr lang="en-IN" sz="2800" dirty="0" err="1">
                <a:highlight>
                  <a:srgbClr val="00FF00"/>
                </a:highlight>
              </a:rPr>
              <a:t>aa+bb</a:t>
            </a:r>
            <a:r>
              <a:rPr lang="en-IN" sz="2800" dirty="0">
                <a:highlight>
                  <a:srgbClr val="00FF00"/>
                </a:highlight>
              </a:rPr>
              <a:t>).(</a:t>
            </a:r>
            <a:r>
              <a:rPr lang="en-IN" sz="2800" dirty="0" err="1">
                <a:highlight>
                  <a:srgbClr val="00FF00"/>
                </a:highlight>
              </a:rPr>
              <a:t>a+b</a:t>
            </a:r>
            <a:r>
              <a:rPr lang="en-IN" sz="2800" dirty="0">
                <a:highlight>
                  <a:srgbClr val="00FF00"/>
                </a:highlight>
              </a:rPr>
              <a:t>)*.(</a:t>
            </a:r>
            <a:r>
              <a:rPr lang="en-IN" sz="2800" dirty="0" err="1">
                <a:highlight>
                  <a:srgbClr val="00FF00"/>
                </a:highlight>
              </a:rPr>
              <a:t>aa+bb</a:t>
            </a:r>
            <a:r>
              <a:rPr lang="en-IN" sz="2800" dirty="0">
                <a:highlight>
                  <a:srgbClr val="00FF00"/>
                </a:highlight>
              </a:rPr>
              <a:t>)</a:t>
            </a:r>
          </a:p>
          <a:p>
            <a:pPr marL="0" indent="0">
              <a:buNone/>
            </a:pPr>
            <a:r>
              <a:rPr lang="en-IN" sz="2800" dirty="0"/>
              <a:t>10. Strings of a’s and b’s of even length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>
                <a:highlight>
                  <a:srgbClr val="00FF00"/>
                </a:highlight>
              </a:rPr>
              <a:t>RE= (</a:t>
            </a:r>
            <a:r>
              <a:rPr lang="en-IN" sz="2800" dirty="0" err="1">
                <a:highlight>
                  <a:srgbClr val="00FF00"/>
                </a:highlight>
              </a:rPr>
              <a:t>aa+bb+ab+ba</a:t>
            </a:r>
            <a:r>
              <a:rPr lang="en-IN" sz="2800" dirty="0">
                <a:highlight>
                  <a:srgbClr val="00FF00"/>
                </a:highlight>
              </a:rPr>
              <a:t>)*</a:t>
            </a:r>
          </a:p>
          <a:p>
            <a:pPr marL="0" indent="0">
              <a:buNone/>
            </a:pPr>
            <a:r>
              <a:rPr lang="en-IN" sz="2800" dirty="0"/>
              <a:t>11. Strings of a’s and b’s  in which 3</a:t>
            </a:r>
            <a:r>
              <a:rPr lang="en-IN" sz="2800" baseline="30000" dirty="0"/>
              <a:t>rd</a:t>
            </a:r>
            <a:r>
              <a:rPr lang="en-IN" sz="2800" dirty="0"/>
              <a:t> </a:t>
            </a:r>
            <a:r>
              <a:rPr lang="en-IN" sz="2800" dirty="0" err="1"/>
              <a:t>symbolfrom</a:t>
            </a:r>
            <a:r>
              <a:rPr lang="en-IN" sz="2800" dirty="0"/>
              <a:t> right end is a.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>
                <a:highlight>
                  <a:srgbClr val="00FF00"/>
                </a:highlight>
              </a:rPr>
              <a:t>RE = (</a:t>
            </a:r>
            <a:r>
              <a:rPr lang="en-IN" sz="2800" dirty="0" err="1">
                <a:highlight>
                  <a:srgbClr val="00FF00"/>
                </a:highlight>
              </a:rPr>
              <a:t>a+b</a:t>
            </a:r>
            <a:r>
              <a:rPr lang="en-IN" sz="2800" dirty="0">
                <a:highlight>
                  <a:srgbClr val="00FF00"/>
                </a:highlight>
              </a:rPr>
              <a:t>)*.a.(</a:t>
            </a:r>
            <a:r>
              <a:rPr lang="en-IN" sz="2800" dirty="0" err="1">
                <a:highlight>
                  <a:srgbClr val="00FF00"/>
                </a:highlight>
              </a:rPr>
              <a:t>a+b</a:t>
            </a:r>
            <a:r>
              <a:rPr lang="en-IN" sz="2800" dirty="0">
                <a:highlight>
                  <a:srgbClr val="00FF00"/>
                </a:highlight>
              </a:rPr>
              <a:t>).(</a:t>
            </a:r>
            <a:r>
              <a:rPr lang="en-IN" sz="2800" dirty="0" err="1">
                <a:highlight>
                  <a:srgbClr val="00FF00"/>
                </a:highlight>
              </a:rPr>
              <a:t>a+b</a:t>
            </a:r>
            <a:r>
              <a:rPr lang="en-IN" sz="2800" dirty="0">
                <a:highlight>
                  <a:srgbClr val="00FF00"/>
                </a:highlight>
              </a:rPr>
              <a:t>)</a:t>
            </a:r>
          </a:p>
          <a:p>
            <a:pPr marL="0" indent="0">
              <a:buNone/>
            </a:pPr>
            <a:endParaRPr lang="en-IN" sz="2800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sz="2800" dirty="0"/>
          </a:p>
        </p:txBody>
      </p:sp>
    </p:spTree>
    <p:extLst>
      <p:ext uri="{BB962C8B-B14F-4D97-AF65-F5344CB8AC3E}">
        <p14:creationId xmlns="" xmlns:p14="http://schemas.microsoft.com/office/powerpoint/2010/main" val="123276642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FAC4BA-9E4C-4B63-B57D-E14CCF41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What is Finite Automata?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499BB0-9F01-429D-A2B2-AA638D0B5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1571"/>
            <a:ext cx="8229600" cy="4525963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dirty="0"/>
              <a:t>Finite automata are used to recognize patterns.</a:t>
            </a:r>
          </a:p>
          <a:p>
            <a:pPr algn="just"/>
            <a:r>
              <a:rPr lang="en-US" dirty="0"/>
              <a:t>A machine that accepts Regular Language</a:t>
            </a:r>
          </a:p>
          <a:p>
            <a:pPr marL="0" indent="0">
              <a:buNone/>
            </a:pPr>
            <a:r>
              <a:rPr lang="en-IN" dirty="0"/>
              <a:t>    Applications:</a:t>
            </a:r>
          </a:p>
          <a:p>
            <a:pPr lvl="1"/>
            <a:r>
              <a:rPr lang="en-IN" dirty="0"/>
              <a:t>Compliers</a:t>
            </a:r>
          </a:p>
          <a:p>
            <a:pPr lvl="1"/>
            <a:r>
              <a:rPr lang="en-US" dirty="0"/>
              <a:t>Text processing</a:t>
            </a:r>
          </a:p>
          <a:p>
            <a:pPr lvl="1"/>
            <a:r>
              <a:rPr lang="en-US" dirty="0"/>
              <a:t>Hardware design.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372798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DC2347-21B8-4CE9-B24C-FF9F7003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3267"/>
            <a:ext cx="8229600" cy="1143000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Types of Automata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39CD27E-8D89-469A-AB5C-E0D67D02FBA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7947" t="41363" r="36518" b="24562"/>
          <a:stretch/>
        </p:blipFill>
        <p:spPr bwMode="auto">
          <a:xfrm>
            <a:off x="1295400" y="1326841"/>
            <a:ext cx="7620000" cy="3016559"/>
          </a:xfrm>
          <a:prstGeom prst="rect">
            <a:avLst/>
          </a:prstGeom>
          <a:ln>
            <a:solidFill>
              <a:srgbClr val="00B050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AD89518-C08B-4613-8803-039669C5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648200"/>
            <a:ext cx="5562600" cy="20574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1730949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74520F-E808-4851-B099-3536E2FC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DFA (Deterministic Finite Automata)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89C0F20-B1FF-4789-B3A1-6E1B094E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US" dirty="0"/>
              <a:t>Only one path for specific input from the current state to the next state.</a:t>
            </a:r>
          </a:p>
          <a:p>
            <a:pPr algn="just"/>
            <a:r>
              <a:rPr lang="en-US" dirty="0"/>
              <a:t>DFA does not accept the null move</a:t>
            </a:r>
          </a:p>
          <a:p>
            <a:pPr algn="just"/>
            <a:r>
              <a:rPr lang="en-US" dirty="0"/>
              <a:t>It is used in </a:t>
            </a:r>
            <a:r>
              <a:rPr lang="en-US" b="1" dirty="0"/>
              <a:t>Lexical Analysis phase in Compilers</a:t>
            </a:r>
            <a:r>
              <a:rPr lang="en-US" dirty="0"/>
              <a:t>.</a:t>
            </a:r>
          </a:p>
          <a:p>
            <a:r>
              <a:rPr lang="en-US" dirty="0"/>
              <a:t>Example: RE=(</a:t>
            </a:r>
            <a:r>
              <a:rPr lang="en-US" dirty="0" err="1"/>
              <a:t>a+b</a:t>
            </a:r>
            <a:r>
              <a:rPr lang="en-US" dirty="0"/>
              <a:t>)</a:t>
            </a:r>
            <a:r>
              <a:rPr lang="en-IN" baseline="30000" dirty="0"/>
              <a:t>+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0A73219-FF3F-40F3-A77B-035DDEB1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4295775"/>
            <a:ext cx="4324350" cy="1924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95223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2C60E-99FE-4954-A688-9A0419F6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Formal Definition of DFA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7A4B52-67B4-451A-8F47-9EB415E12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983162"/>
              </a:xfrm>
              <a:ln>
                <a:solidFill>
                  <a:srgbClr val="00B050"/>
                </a:solidFill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A DFA or finite state machine is a 5 tuple 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M=(Q, ∑, q0, δ,  A)  machine,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where,</a:t>
                </a:r>
              </a:p>
              <a:p>
                <a:pPr marL="0" indent="0">
                  <a:buNone/>
                </a:pPr>
                <a:r>
                  <a:rPr lang="en-US" dirty="0"/>
                  <a:t>  Q -is a finite set of states </a:t>
                </a:r>
              </a:p>
              <a:p>
                <a:pPr marL="0" indent="0">
                  <a:buNone/>
                </a:pPr>
                <a:r>
                  <a:rPr lang="en-US" dirty="0"/>
                  <a:t>  ∑ - finite set of input symbols  </a:t>
                </a:r>
              </a:p>
              <a:p>
                <a:pPr marL="0" indent="0">
                  <a:buNone/>
                </a:pPr>
                <a:r>
                  <a:rPr lang="en-US" dirty="0"/>
                  <a:t>  q</a:t>
                </a:r>
                <a:r>
                  <a:rPr lang="en-IN" baseline="-25000" dirty="0"/>
                  <a:t>0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𝞮</m:t>
                    </m:r>
                  </m:oMath>
                </a14:m>
                <a:r>
                  <a:rPr lang="en-US" dirty="0"/>
                  <a:t> Q - Initial states</a:t>
                </a:r>
              </a:p>
              <a:p>
                <a:pPr marL="0" indent="0">
                  <a:buNone/>
                </a:pPr>
                <a:r>
                  <a:rPr lang="en-US" dirty="0"/>
                  <a:t>  A ⊆ Q  - Set of accepting states </a:t>
                </a:r>
              </a:p>
              <a:p>
                <a:pPr marL="0" indent="0">
                  <a:buNone/>
                </a:pPr>
                <a:r>
                  <a:rPr lang="en-US" dirty="0"/>
                  <a:t>  δ - transition function</a:t>
                </a:r>
              </a:p>
              <a:p>
                <a:pPr marL="0" indent="0">
                  <a:buNone/>
                </a:pPr>
                <a:r>
                  <a:rPr lang="en-US" dirty="0"/>
                  <a:t>  δ : Q x ∑ -&gt; Q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87A4B52-67B4-451A-8F47-9EB415E12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983162"/>
              </a:xfrm>
              <a:blipFill>
                <a:blip r:embed="rId2"/>
                <a:stretch>
                  <a:fillRect l="-1712" t="-2442" b="-61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0A2E697-B155-4A5C-98B2-C3B5B878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743200"/>
            <a:ext cx="2895600" cy="19240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794655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E7789D-CE90-4488-ABE2-383FFF0F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743"/>
            <a:ext cx="8229600" cy="762000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Construction of DFA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D4C1973-20F4-4FE6-A291-C918B64D0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1744"/>
            <a:ext cx="8610600" cy="5671456"/>
          </a:xfrm>
          <a:ln>
            <a:solidFill>
              <a:srgbClr val="00B05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Problems: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C00000"/>
                </a:solidFill>
              </a:rPr>
              <a:t>1. Design DFA to accept the strings having exactly one a</a:t>
            </a:r>
            <a:r>
              <a:rPr lang="en-IN" sz="2400" dirty="0"/>
              <a:t>.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sz="2400" dirty="0"/>
              <a:t>∑ ={ </a:t>
            </a:r>
            <a:r>
              <a:rPr lang="en-IN" sz="2400" dirty="0" err="1"/>
              <a:t>a,b</a:t>
            </a:r>
            <a:r>
              <a:rPr lang="en-IN" sz="2400" dirty="0"/>
              <a:t>}</a:t>
            </a:r>
          </a:p>
          <a:p>
            <a:pPr marL="457200" lvl="1" indent="0">
              <a:buNone/>
            </a:pPr>
            <a:r>
              <a:rPr lang="en-IN" sz="2400" dirty="0"/>
              <a:t>	w ={</a:t>
            </a:r>
            <a:r>
              <a:rPr lang="en-IN" sz="2400" dirty="0" err="1"/>
              <a:t>a,ab</a:t>
            </a:r>
            <a:r>
              <a:rPr lang="en-IN" sz="2400" dirty="0"/>
              <a:t>, </a:t>
            </a:r>
            <a:r>
              <a:rPr lang="en-IN" sz="2400" dirty="0" err="1"/>
              <a:t>ba</a:t>
            </a:r>
            <a:r>
              <a:rPr lang="en-IN" sz="2400" dirty="0"/>
              <a:t>, </a:t>
            </a:r>
            <a:r>
              <a:rPr lang="en-IN" sz="2400" dirty="0" err="1"/>
              <a:t>abb,bab</a:t>
            </a:r>
            <a:r>
              <a:rPr lang="en-IN" sz="2400" dirty="0"/>
              <a:t>  ……..}       </a:t>
            </a:r>
            <a:r>
              <a:rPr lang="en-IN" sz="2400" dirty="0">
                <a:highlight>
                  <a:srgbClr val="00FF00"/>
                </a:highlight>
              </a:rPr>
              <a:t>RE = b*.a. b*</a:t>
            </a:r>
            <a:endParaRPr lang="en-IN" sz="2400" dirty="0"/>
          </a:p>
          <a:p>
            <a:pPr marL="0" indent="0">
              <a:buNone/>
            </a:pPr>
            <a:r>
              <a:rPr lang="en-IN" sz="2400" b="1" dirty="0"/>
              <a:t>                                                                  </a:t>
            </a:r>
          </a:p>
          <a:p>
            <a:pPr marL="0" indent="0">
              <a:buNone/>
            </a:pPr>
            <a:r>
              <a:rPr lang="en-IN" sz="2400" b="1" dirty="0"/>
              <a:t>Tuples: 						DFA -  State Diagram</a:t>
            </a:r>
          </a:p>
          <a:p>
            <a:pPr marL="0" indent="0">
              <a:buNone/>
            </a:pPr>
            <a:r>
              <a:rPr lang="en-IN" sz="2400" dirty="0"/>
              <a:t>Q={q0,q1}</a:t>
            </a:r>
          </a:p>
          <a:p>
            <a:pPr marL="0" indent="0">
              <a:buNone/>
            </a:pPr>
            <a:r>
              <a:rPr lang="en-US" sz="2400" dirty="0"/>
              <a:t>∑={</a:t>
            </a:r>
            <a:r>
              <a:rPr lang="en-US" sz="2400" dirty="0" err="1"/>
              <a:t>a,b</a:t>
            </a: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q0 -&gt; start state</a:t>
            </a:r>
          </a:p>
          <a:p>
            <a:pPr marL="0" indent="0">
              <a:buNone/>
            </a:pPr>
            <a:r>
              <a:rPr lang="en-US" sz="2400" dirty="0"/>
              <a:t>A= {q1}</a:t>
            </a:r>
          </a:p>
          <a:p>
            <a:pPr marL="0" indent="0">
              <a:buNone/>
            </a:pPr>
            <a:r>
              <a:rPr lang="en-US" sz="2400" dirty="0"/>
              <a:t> δ - transition function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δ (q0,a)-&gt;q1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δ (q0,b)-&gt;q0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δ (q1,a)-&gt; null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 δ (q1,b)-&gt; q1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highlight>
                  <a:srgbClr val="00FF00"/>
                </a:highlight>
              </a:rPr>
              <a:t>δ : Q x ∑ -&gt; Q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65D49A-B508-4387-8099-F23185A17CC6}"/>
              </a:ext>
            </a:extLst>
          </p:cNvPr>
          <p:cNvPicPr/>
          <p:nvPr/>
        </p:nvPicPr>
        <p:blipFill rotWithShape="1">
          <a:blip r:embed="rId3"/>
          <a:srcRect l="2216" t="12803" r="62663" b="63560"/>
          <a:stretch/>
        </p:blipFill>
        <p:spPr bwMode="auto">
          <a:xfrm>
            <a:off x="4419600" y="3505860"/>
            <a:ext cx="4419600" cy="2209140"/>
          </a:xfrm>
          <a:prstGeom prst="rect">
            <a:avLst/>
          </a:prstGeom>
          <a:ln>
            <a:solidFill>
              <a:srgbClr val="00B050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314141427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1"/>
            <a:ext cx="7772400" cy="3886199"/>
          </a:xfrm>
        </p:spPr>
        <p:txBody>
          <a:bodyPr>
            <a:noAutofit/>
          </a:bodyPr>
          <a:lstStyle/>
          <a:p>
            <a:r>
              <a:rPr lang="en-IN" sz="5400" b="1" dirty="0">
                <a:solidFill>
                  <a:srgbClr val="FF0000"/>
                </a:solidFill>
              </a:rPr>
              <a:t>UNIT- I</a:t>
            </a:r>
            <a:r>
              <a:rPr lang="en-IN" sz="5400" b="1" dirty="0"/>
              <a:t/>
            </a:r>
            <a:br>
              <a:rPr lang="en-IN" sz="5400" b="1" dirty="0"/>
            </a:br>
            <a:r>
              <a:rPr lang="en-IN" b="1" dirty="0">
                <a:solidFill>
                  <a:srgbClr val="0070C0"/>
                </a:solidFill>
              </a:rPr>
              <a:t>FINITE AUTOMATA </a:t>
            </a:r>
            <a:br>
              <a:rPr lang="en-IN" b="1" dirty="0">
                <a:solidFill>
                  <a:srgbClr val="0070C0"/>
                </a:solidFill>
              </a:rPr>
            </a:br>
            <a:r>
              <a:rPr lang="en-IN" b="1" dirty="0">
                <a:solidFill>
                  <a:srgbClr val="0070C0"/>
                </a:solidFill>
              </a:rPr>
              <a:t>&amp; </a:t>
            </a:r>
            <a:br>
              <a:rPr lang="en-IN" b="1" dirty="0">
                <a:solidFill>
                  <a:srgbClr val="0070C0"/>
                </a:solidFill>
              </a:rPr>
            </a:br>
            <a:r>
              <a:rPr lang="en-IN" b="1" dirty="0">
                <a:solidFill>
                  <a:srgbClr val="0070C0"/>
                </a:solidFill>
              </a:rPr>
              <a:t>REGULAR LANGUAGES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6419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843F6B-8625-4768-AE93-B12DDAE1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400800"/>
          </a:xfrm>
          <a:ln>
            <a:solidFill>
              <a:srgbClr val="00B050"/>
            </a:solidFill>
          </a:ln>
        </p:spPr>
        <p:txBody>
          <a:bodyPr>
            <a:normAutofit fontScale="47500" lnSpcReduction="20000"/>
          </a:bodyPr>
          <a:lstStyle/>
          <a:p>
            <a:pPr marL="0" lvl="1" indent="0">
              <a:buNone/>
            </a:pPr>
            <a:r>
              <a:rPr lang="en-IN" sz="6000" dirty="0">
                <a:solidFill>
                  <a:srgbClr val="C00000"/>
                </a:solidFill>
              </a:rPr>
              <a:t>2. Design DFA to accept strings having at least one a.                                 </a:t>
            </a:r>
            <a:r>
              <a:rPr lang="en-IN" sz="6000" dirty="0"/>
              <a:t>    </a:t>
            </a:r>
          </a:p>
          <a:p>
            <a:pPr marL="0" lvl="1" indent="0">
              <a:buNone/>
            </a:pPr>
            <a:r>
              <a:rPr lang="en-IN" sz="6000" dirty="0"/>
              <a:t>   ∑ ={ </a:t>
            </a:r>
            <a:r>
              <a:rPr lang="en-IN" sz="6000" dirty="0" err="1"/>
              <a:t>a,b</a:t>
            </a:r>
            <a:r>
              <a:rPr lang="en-IN" sz="6000" dirty="0"/>
              <a:t>}  w={ a, ab, </a:t>
            </a:r>
            <a:r>
              <a:rPr lang="en-IN" sz="6000" dirty="0" err="1"/>
              <a:t>ba</a:t>
            </a:r>
            <a:r>
              <a:rPr lang="en-IN" sz="6000" dirty="0"/>
              <a:t>, ….}   </a:t>
            </a:r>
            <a:r>
              <a:rPr lang="en-IN" sz="4200" dirty="0">
                <a:highlight>
                  <a:srgbClr val="00FF00"/>
                </a:highlight>
              </a:rPr>
              <a:t>RE = b*.a. (</a:t>
            </a:r>
            <a:r>
              <a:rPr lang="en-IN" sz="4200" dirty="0" err="1">
                <a:highlight>
                  <a:srgbClr val="00FF00"/>
                </a:highlight>
              </a:rPr>
              <a:t>a+b</a:t>
            </a:r>
            <a:r>
              <a:rPr lang="en-IN" sz="4200" dirty="0">
                <a:highlight>
                  <a:srgbClr val="00FF00"/>
                </a:highlight>
              </a:rPr>
              <a:t>)* </a:t>
            </a:r>
            <a:r>
              <a:rPr lang="en-IN" sz="4200" dirty="0"/>
              <a:t>					</a:t>
            </a:r>
          </a:p>
          <a:p>
            <a:pPr marL="0" indent="0">
              <a:buNone/>
            </a:pPr>
            <a:r>
              <a:rPr lang="en-IN" sz="4200" dirty="0">
                <a:solidFill>
                  <a:srgbClr val="C00000"/>
                </a:solidFill>
              </a:rPr>
              <a:t>						DFA- Diagram</a:t>
            </a:r>
          </a:p>
          <a:p>
            <a:pPr marL="457200" lvl="1" indent="0">
              <a:buNone/>
            </a:pPr>
            <a:r>
              <a:rPr lang="en-IN" sz="4200" dirty="0"/>
              <a:t>	</a:t>
            </a:r>
            <a:endParaRPr lang="en-IN" sz="4200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IN" sz="5000" b="1" dirty="0"/>
              <a:t>Tuples: </a:t>
            </a:r>
          </a:p>
          <a:p>
            <a:pPr marL="0" indent="0">
              <a:buNone/>
            </a:pPr>
            <a:r>
              <a:rPr lang="en-IN" sz="5000" dirty="0"/>
              <a:t>Q={q0,q1}</a:t>
            </a:r>
          </a:p>
          <a:p>
            <a:pPr marL="0" indent="0">
              <a:buNone/>
            </a:pPr>
            <a:r>
              <a:rPr lang="en-US" sz="5000" dirty="0"/>
              <a:t>∑={</a:t>
            </a:r>
            <a:r>
              <a:rPr lang="en-US" sz="5000" dirty="0" err="1"/>
              <a:t>a,b</a:t>
            </a:r>
            <a:r>
              <a:rPr lang="en-US" sz="5000" dirty="0"/>
              <a:t>}</a:t>
            </a:r>
          </a:p>
          <a:p>
            <a:pPr marL="0" indent="0">
              <a:buNone/>
            </a:pPr>
            <a:r>
              <a:rPr lang="en-US" sz="5000" dirty="0"/>
              <a:t>q0 -&gt; start state</a:t>
            </a:r>
          </a:p>
          <a:p>
            <a:pPr marL="0" indent="0">
              <a:buNone/>
            </a:pPr>
            <a:r>
              <a:rPr lang="en-US" sz="5000" dirty="0"/>
              <a:t>A= {q1}</a:t>
            </a:r>
          </a:p>
          <a:p>
            <a:pPr marL="0" indent="0">
              <a:buNone/>
            </a:pPr>
            <a:r>
              <a:rPr lang="en-US" sz="5000" dirty="0"/>
              <a:t> δ - transition function  </a:t>
            </a:r>
          </a:p>
          <a:p>
            <a:pPr marL="0" indent="0">
              <a:buNone/>
            </a:pPr>
            <a:r>
              <a:rPr lang="en-US" sz="5000" dirty="0">
                <a:solidFill>
                  <a:srgbClr val="C00000"/>
                </a:solidFill>
              </a:rPr>
              <a:t> δ (q0,a)-&gt;q1</a:t>
            </a:r>
          </a:p>
          <a:p>
            <a:pPr marL="0" indent="0">
              <a:buNone/>
            </a:pPr>
            <a:r>
              <a:rPr lang="en-US" sz="5000" dirty="0">
                <a:solidFill>
                  <a:srgbClr val="C00000"/>
                </a:solidFill>
              </a:rPr>
              <a:t> δ (q0,b)-&gt;q0</a:t>
            </a:r>
          </a:p>
          <a:p>
            <a:pPr marL="0" indent="0">
              <a:buNone/>
            </a:pPr>
            <a:r>
              <a:rPr lang="en-US" sz="5000" dirty="0">
                <a:solidFill>
                  <a:srgbClr val="C00000"/>
                </a:solidFill>
              </a:rPr>
              <a:t> δ (q1,a)-&gt; q1</a:t>
            </a:r>
          </a:p>
          <a:p>
            <a:pPr marL="0" indent="0">
              <a:buNone/>
            </a:pPr>
            <a:r>
              <a:rPr lang="en-US" sz="5000" dirty="0">
                <a:solidFill>
                  <a:srgbClr val="C00000"/>
                </a:solidFill>
              </a:rPr>
              <a:t> δ (q1,b)-&gt; q1</a:t>
            </a:r>
          </a:p>
          <a:p>
            <a:pPr marL="0" indent="0">
              <a:buNone/>
            </a:pPr>
            <a:r>
              <a:rPr lang="en-US" sz="5000" dirty="0"/>
              <a:t> </a:t>
            </a:r>
          </a:p>
          <a:p>
            <a:pPr marL="0" indent="0">
              <a:buNone/>
            </a:pPr>
            <a:r>
              <a:rPr lang="en-US" sz="5000" dirty="0"/>
              <a:t> δ : Q x ∑ -&gt; Q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FB39DD3-8184-4A8A-AED0-BC427A1D60E1}"/>
              </a:ext>
            </a:extLst>
          </p:cNvPr>
          <p:cNvPicPr/>
          <p:nvPr/>
        </p:nvPicPr>
        <p:blipFill rotWithShape="1">
          <a:blip r:embed="rId2"/>
          <a:srcRect t="10833" r="63882" b="65531"/>
          <a:stretch/>
        </p:blipFill>
        <p:spPr bwMode="auto">
          <a:xfrm>
            <a:off x="4724400" y="2133600"/>
            <a:ext cx="3810000" cy="167640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332136724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BF7E5C-82CE-4461-8768-CE0F8A52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28600"/>
            <a:ext cx="8610600" cy="6324600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/>
              <a:t>3. </a:t>
            </a:r>
            <a:r>
              <a:rPr lang="en-IN" dirty="0">
                <a:solidFill>
                  <a:srgbClr val="C00000"/>
                </a:solidFill>
              </a:rPr>
              <a:t>Design DFA to accept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Case 1: strings of even a’s and even b’s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Case 2: strings of even a’s and odd b’s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Case 3: strings of odd a’s and even b’s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C00000"/>
                </a:solidFill>
              </a:rPr>
              <a:t>Case 4: strings of odd a’s and odd b’s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dirty="0"/>
              <a:t>Case 1: </a:t>
            </a:r>
            <a:r>
              <a:rPr lang="en-IN" dirty="0">
                <a:highlight>
                  <a:srgbClr val="00FF00"/>
                </a:highlight>
              </a:rPr>
              <a:t>even -even</a:t>
            </a:r>
          </a:p>
          <a:p>
            <a:pPr marL="457200" lvl="1" indent="0">
              <a:buNone/>
            </a:pPr>
            <a:r>
              <a:rPr lang="en-IN" dirty="0"/>
              <a:t>DFA Diagram:</a:t>
            </a:r>
          </a:p>
          <a:p>
            <a:pPr marL="457200" lvl="1" indent="0">
              <a:buNone/>
            </a:pPr>
            <a:r>
              <a:rPr lang="en-IN" dirty="0"/>
              <a:t>W={</a:t>
            </a:r>
            <a:r>
              <a:rPr lang="el-GR" dirty="0"/>
              <a:t>Λ</a:t>
            </a:r>
            <a:r>
              <a:rPr lang="en-IN" dirty="0"/>
              <a:t>, </a:t>
            </a:r>
            <a:r>
              <a:rPr lang="en-IN" dirty="0" err="1"/>
              <a:t>aa,bb,abab</a:t>
            </a:r>
            <a:r>
              <a:rPr lang="en-IN" dirty="0"/>
              <a:t>,….}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D637957-CFDD-4DDA-9935-5B0471C9462E}"/>
              </a:ext>
            </a:extLst>
          </p:cNvPr>
          <p:cNvPicPr/>
          <p:nvPr/>
        </p:nvPicPr>
        <p:blipFill rotWithShape="1">
          <a:blip r:embed="rId2"/>
          <a:srcRect l="1884" t="16545" r="77509" b="55682"/>
          <a:stretch/>
        </p:blipFill>
        <p:spPr bwMode="auto">
          <a:xfrm>
            <a:off x="4572000" y="3581400"/>
            <a:ext cx="3429000" cy="2819400"/>
          </a:xfrm>
          <a:prstGeom prst="rect">
            <a:avLst/>
          </a:prstGeom>
          <a:ln>
            <a:solidFill>
              <a:srgbClr val="00B050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257013259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6A12FB-66C9-4A76-83A9-1B1560571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83877"/>
            <a:ext cx="8229600" cy="5973763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/>
              <a:t>Case 2: </a:t>
            </a:r>
            <a:r>
              <a:rPr lang="en-IN" dirty="0">
                <a:highlight>
                  <a:srgbClr val="00FF00"/>
                </a:highlight>
              </a:rPr>
              <a:t>even-odd</a:t>
            </a:r>
          </a:p>
          <a:p>
            <a:pPr marL="0" indent="0">
              <a:buNone/>
            </a:pPr>
            <a:r>
              <a:rPr lang="en-IN" dirty="0"/>
              <a:t>                            DFA Diagram</a:t>
            </a:r>
          </a:p>
          <a:p>
            <a:pPr marL="0" indent="0">
              <a:buNone/>
            </a:pPr>
            <a:r>
              <a:rPr lang="en-IN" dirty="0"/>
              <a:t>W={</a:t>
            </a:r>
            <a:r>
              <a:rPr lang="en-IN" dirty="0" err="1"/>
              <a:t>aab</a:t>
            </a:r>
            <a:r>
              <a:rPr lang="en-IN" dirty="0"/>
              <a:t>, </a:t>
            </a:r>
            <a:r>
              <a:rPr lang="en-IN" dirty="0" err="1"/>
              <a:t>aba,baa</a:t>
            </a:r>
            <a:r>
              <a:rPr lang="en-IN" dirty="0"/>
              <a:t>…}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Case 3: </a:t>
            </a:r>
            <a:r>
              <a:rPr lang="en-IN" dirty="0">
                <a:highlight>
                  <a:srgbClr val="00FF00"/>
                </a:highlight>
              </a:rPr>
              <a:t>odd - even</a:t>
            </a:r>
          </a:p>
          <a:p>
            <a:pPr marL="0" indent="0">
              <a:buNone/>
            </a:pPr>
            <a:r>
              <a:rPr lang="en-IN" dirty="0"/>
              <a:t>                           DFA Diagram</a:t>
            </a:r>
          </a:p>
          <a:p>
            <a:pPr marL="0" indent="0">
              <a:buNone/>
            </a:pPr>
            <a:r>
              <a:rPr lang="en-IN" dirty="0"/>
              <a:t>W={</a:t>
            </a:r>
            <a:r>
              <a:rPr lang="en-IN" dirty="0" err="1"/>
              <a:t>abb,bab,bba</a:t>
            </a:r>
            <a:r>
              <a:rPr lang="en-IN" dirty="0"/>
              <a:t>…….}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AF67687-317A-4E72-8F2D-B4EA904B2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672" y="3531671"/>
            <a:ext cx="3581400" cy="287188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223A35F-ECD2-4BB4-8CBC-0A88B143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-97970"/>
            <a:ext cx="3674944" cy="2638922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93488587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EB7812-14A8-43D8-84B5-EE1DC30E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610600" cy="6553200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Case 4: </a:t>
            </a:r>
            <a:r>
              <a:rPr lang="en-IN" dirty="0">
                <a:highlight>
                  <a:srgbClr val="00FF00"/>
                </a:highlight>
              </a:rPr>
              <a:t>odd-odd</a:t>
            </a:r>
          </a:p>
          <a:p>
            <a:pPr marL="0" indent="0">
              <a:buNone/>
            </a:pPr>
            <a:r>
              <a:rPr lang="en-IN" dirty="0"/>
              <a:t>                         DFA Diagram</a:t>
            </a:r>
          </a:p>
          <a:p>
            <a:pPr marL="0" indent="0">
              <a:buNone/>
            </a:pPr>
            <a:r>
              <a:rPr lang="en-IN" dirty="0"/>
              <a:t>W={ ab, </a:t>
            </a:r>
            <a:r>
              <a:rPr lang="en-IN" dirty="0" err="1"/>
              <a:t>abbb,baaa</a:t>
            </a:r>
            <a:r>
              <a:rPr lang="en-IN" dirty="0"/>
              <a:t>…..}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Tuples:</a:t>
            </a:r>
          </a:p>
          <a:p>
            <a:pPr marL="0" indent="0">
              <a:buNone/>
            </a:pPr>
            <a:r>
              <a:rPr lang="en-IN" dirty="0"/>
              <a:t>Q={q0,q2,q3,q4}</a:t>
            </a:r>
          </a:p>
          <a:p>
            <a:pPr marL="0" indent="0">
              <a:buNone/>
            </a:pPr>
            <a:r>
              <a:rPr lang="el-GR" dirty="0"/>
              <a:t>Σ</a:t>
            </a:r>
            <a:r>
              <a:rPr lang="en-IN" dirty="0"/>
              <a:t> ={</a:t>
            </a:r>
            <a:r>
              <a:rPr lang="en-IN" dirty="0" err="1"/>
              <a:t>a,b</a:t>
            </a:r>
            <a:r>
              <a:rPr lang="en-IN" dirty="0"/>
              <a:t>}</a:t>
            </a:r>
          </a:p>
          <a:p>
            <a:pPr marL="0" indent="0">
              <a:buNone/>
            </a:pPr>
            <a:r>
              <a:rPr lang="en-IN" dirty="0"/>
              <a:t>q0= start state,  A={q3}</a:t>
            </a:r>
          </a:p>
          <a:p>
            <a:pPr marL="0" indent="0">
              <a:buNone/>
            </a:pPr>
            <a:r>
              <a:rPr lang="en-IN" b="1" dirty="0"/>
              <a:t>Transition Function:</a:t>
            </a:r>
          </a:p>
          <a:p>
            <a:pPr marL="0" indent="0">
              <a:buNone/>
            </a:pPr>
            <a:r>
              <a:rPr lang="en-US" dirty="0"/>
              <a:t>δ(q0,a)={q2}, δ(q0,b)={q4} </a:t>
            </a:r>
          </a:p>
          <a:p>
            <a:pPr marL="0" indent="0">
              <a:buNone/>
            </a:pPr>
            <a:r>
              <a:rPr lang="en-US" dirty="0"/>
              <a:t>δ(q2,b)={q3}, δ(q2,a)={q0} </a:t>
            </a:r>
          </a:p>
          <a:p>
            <a:pPr marL="0" indent="0">
              <a:buNone/>
            </a:pPr>
            <a:r>
              <a:rPr lang="en-US" dirty="0"/>
              <a:t>δ(q3,a}={q4}, δ(q3,b)={q2}</a:t>
            </a:r>
          </a:p>
          <a:p>
            <a:pPr marL="0" indent="0">
              <a:buNone/>
            </a:pPr>
            <a:r>
              <a:rPr lang="en-US" dirty="0"/>
              <a:t>δ (q4,a)={q3}, δ(q4,b)={q0}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30052B0-3239-4F6E-AD4C-B1A1BA697BAD}"/>
              </a:ext>
            </a:extLst>
          </p:cNvPr>
          <p:cNvPicPr/>
          <p:nvPr/>
        </p:nvPicPr>
        <p:blipFill rotWithShape="1">
          <a:blip r:embed="rId2"/>
          <a:srcRect l="1994" t="11227" r="78728" b="56864"/>
          <a:stretch/>
        </p:blipFill>
        <p:spPr bwMode="auto">
          <a:xfrm>
            <a:off x="5318125" y="381000"/>
            <a:ext cx="3368675" cy="3429000"/>
          </a:xfrm>
          <a:prstGeom prst="rect">
            <a:avLst/>
          </a:prstGeom>
          <a:ln>
            <a:solidFill>
              <a:srgbClr val="92D050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406620167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7D3961-5F45-4BB5-ADB6-3DE039F6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Extended Transition Function </a:t>
            </a:r>
            <a:r>
              <a:rPr lang="en-US" dirty="0">
                <a:solidFill>
                  <a:srgbClr val="0070C0"/>
                </a:solidFill>
              </a:rPr>
              <a:t> (δ*)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404EA0-533C-47F9-BBA0-D19DC2D7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δ*</a:t>
            </a:r>
          </a:p>
          <a:p>
            <a:pPr lvl="1"/>
            <a:r>
              <a:rPr lang="en-US" dirty="0"/>
              <a:t>Describes what happens when we start in a any state and follow any sequence of inputs.</a:t>
            </a:r>
          </a:p>
          <a:p>
            <a:pPr lvl="1"/>
            <a:r>
              <a:rPr lang="en-US" dirty="0"/>
              <a:t>Definition of δ*:</a:t>
            </a:r>
          </a:p>
          <a:p>
            <a:pPr marL="457200" lvl="1" indent="0">
              <a:buNone/>
            </a:pPr>
            <a:r>
              <a:rPr lang="en-US" dirty="0"/>
              <a:t>		Let M= </a:t>
            </a:r>
            <a:r>
              <a:rPr lang="el-GR" dirty="0"/>
              <a:t>(Q,Σ,δ,q0,</a:t>
            </a:r>
            <a:r>
              <a:rPr lang="en-IN" dirty="0"/>
              <a:t>A</a:t>
            </a:r>
            <a:r>
              <a:rPr lang="el-GR" dirty="0"/>
              <a:t>)</a:t>
            </a:r>
            <a:r>
              <a:rPr lang="en-IN" dirty="0"/>
              <a:t> be a FA. </a:t>
            </a:r>
          </a:p>
          <a:p>
            <a:pPr marL="457200" lvl="1" indent="0">
              <a:buNone/>
            </a:pPr>
            <a:r>
              <a:rPr lang="en-IN" dirty="0"/>
              <a:t>We define the </a:t>
            </a:r>
            <a:r>
              <a:rPr lang="en-US" dirty="0"/>
              <a:t>	function δ* : Q x ∑ *-&gt;Q</a:t>
            </a:r>
            <a:r>
              <a:rPr lang="en-IN" dirty="0"/>
              <a:t>  as follows:</a:t>
            </a:r>
          </a:p>
          <a:p>
            <a:pPr marL="457200" lvl="1" indent="0">
              <a:buNone/>
            </a:pPr>
            <a:r>
              <a:rPr lang="en-IN" dirty="0"/>
              <a:t>	1. For any state q </a:t>
            </a:r>
            <a:r>
              <a:rPr lang="en-US" b="1" dirty="0"/>
              <a:t>∈</a:t>
            </a:r>
            <a:r>
              <a:rPr lang="en-US" dirty="0"/>
              <a:t> 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Q , </a:t>
            </a:r>
            <a:r>
              <a:rPr lang="en-US" dirty="0"/>
              <a:t>δ* (q, </a:t>
            </a:r>
            <a:r>
              <a:rPr lang="el-GR" dirty="0"/>
              <a:t>Λ </a:t>
            </a:r>
            <a:r>
              <a:rPr lang="en-IN" dirty="0"/>
              <a:t>) = q</a:t>
            </a:r>
          </a:p>
          <a:p>
            <a:pPr marL="457200" lvl="1" indent="0">
              <a:buNone/>
            </a:pPr>
            <a:r>
              <a:rPr lang="en-IN" dirty="0"/>
              <a:t>	2. for any state q </a:t>
            </a:r>
            <a:r>
              <a:rPr lang="en-US" b="1" dirty="0"/>
              <a:t>∈</a:t>
            </a:r>
            <a:r>
              <a:rPr lang="en-US" dirty="0"/>
              <a:t> 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Q , y</a:t>
            </a:r>
            <a:r>
              <a:rPr lang="en-US" b="1" dirty="0"/>
              <a:t> ∈</a:t>
            </a:r>
            <a:r>
              <a:rPr lang="en-US" dirty="0"/>
              <a:t>  ∑ *, a </a:t>
            </a:r>
            <a:r>
              <a:rPr lang="en-US" b="1" dirty="0"/>
              <a:t>∈</a:t>
            </a:r>
            <a:r>
              <a:rPr lang="en-US" dirty="0"/>
              <a:t> 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/>
              <a:t>∑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dirty="0">
                <a:highlight>
                  <a:srgbClr val="00FF00"/>
                </a:highlight>
              </a:rPr>
              <a:t>δ*(q, ya) = δ(δ*( </a:t>
            </a:r>
            <a:r>
              <a:rPr lang="en-US" dirty="0" err="1">
                <a:highlight>
                  <a:srgbClr val="00FF00"/>
                </a:highlight>
              </a:rPr>
              <a:t>q,y</a:t>
            </a:r>
            <a:r>
              <a:rPr lang="en-US" dirty="0">
                <a:highlight>
                  <a:srgbClr val="00FF00"/>
                </a:highlight>
              </a:rPr>
              <a:t>),a)</a:t>
            </a:r>
          </a:p>
          <a:p>
            <a:pPr marL="0" lvl="1" indent="0">
              <a:buNone/>
            </a:pPr>
            <a:r>
              <a:rPr lang="en-US" dirty="0"/>
              <a:t>Note:	</a:t>
            </a:r>
          </a:p>
          <a:p>
            <a:pPr marL="0" lvl="1" indent="0">
              <a:buNone/>
            </a:pPr>
            <a:r>
              <a:rPr lang="en-US" dirty="0"/>
              <a:t>δ* - to read a string</a:t>
            </a:r>
          </a:p>
          <a:p>
            <a:pPr marL="0" lvl="1" indent="0">
              <a:buNone/>
            </a:pPr>
            <a:r>
              <a:rPr lang="en-US" dirty="0"/>
              <a:t>δ – to read a symbol</a:t>
            </a:r>
          </a:p>
          <a:p>
            <a:pPr marL="457200" lvl="1" indent="0">
              <a:buNone/>
            </a:pPr>
            <a:endParaRPr lang="el-GR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IN" dirty="0"/>
          </a:p>
          <a:p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810687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C28AA7-DE7A-4F1F-99FA-F324895E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Problems - (</a:t>
            </a:r>
            <a:r>
              <a:rPr lang="en-US" dirty="0">
                <a:solidFill>
                  <a:srgbClr val="0070C0"/>
                </a:solidFill>
              </a:rPr>
              <a:t>δ*)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4B7395-2B9C-4F56-BC41-65F5D3041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5943600"/>
          </a:xfrm>
          <a:ln>
            <a:solidFill>
              <a:srgbClr val="00B050"/>
            </a:solidFill>
          </a:ln>
        </p:spPr>
        <p:txBody>
          <a:bodyPr>
            <a:normAutofit fontScale="25000" lnSpcReduction="20000"/>
          </a:bodyPr>
          <a:lstStyle/>
          <a:p>
            <a:r>
              <a:rPr lang="en-IN" sz="9600" dirty="0"/>
              <a:t>Find </a:t>
            </a:r>
            <a:r>
              <a:rPr lang="en-US" sz="9600" dirty="0">
                <a:solidFill>
                  <a:srgbClr val="C00000"/>
                </a:solidFill>
              </a:rPr>
              <a:t>δ*(q0,abc) ?</a:t>
            </a:r>
          </a:p>
          <a:p>
            <a:endParaRPr lang="en-US" sz="96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70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9600" dirty="0"/>
              <a:t>δ* ( q0,abc) = δ(δ*(q0,ab),c)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9600" dirty="0"/>
              <a:t>                       = δ(δ(δ* (q0,a),b),c)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9600" dirty="0"/>
              <a:t>                       = δ(δ(δ (</a:t>
            </a:r>
            <a:r>
              <a:rPr lang="en-US" sz="9600" dirty="0">
                <a:highlight>
                  <a:srgbClr val="00FF00"/>
                </a:highlight>
              </a:rPr>
              <a:t>δ* (q0,</a:t>
            </a:r>
            <a:r>
              <a:rPr lang="el-GR" sz="9600" dirty="0">
                <a:highlight>
                  <a:srgbClr val="00FF00"/>
                </a:highlight>
              </a:rPr>
              <a:t> Λ </a:t>
            </a:r>
            <a:r>
              <a:rPr lang="en-IN" sz="9600" dirty="0">
                <a:highlight>
                  <a:srgbClr val="00FF00"/>
                </a:highlight>
              </a:rPr>
              <a:t>)</a:t>
            </a:r>
            <a:r>
              <a:rPr lang="en-IN" sz="9600" dirty="0"/>
              <a:t>,</a:t>
            </a:r>
            <a:r>
              <a:rPr lang="en-US" sz="9600" dirty="0"/>
              <a:t>a),b),c)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9600" dirty="0"/>
              <a:t>                       = δ(δ(</a:t>
            </a:r>
            <a:r>
              <a:rPr lang="en-US" sz="9600" dirty="0">
                <a:highlight>
                  <a:srgbClr val="00FF00"/>
                </a:highlight>
              </a:rPr>
              <a:t>δ (q0</a:t>
            </a:r>
            <a:r>
              <a:rPr lang="en-IN" sz="9600" dirty="0">
                <a:highlight>
                  <a:srgbClr val="00FF00"/>
                </a:highlight>
              </a:rPr>
              <a:t>,</a:t>
            </a:r>
            <a:r>
              <a:rPr lang="en-US" sz="9600" dirty="0">
                <a:highlight>
                  <a:srgbClr val="00FF00"/>
                </a:highlight>
              </a:rPr>
              <a:t>a)</a:t>
            </a:r>
            <a:r>
              <a:rPr lang="en-US" sz="9600" dirty="0"/>
              <a:t>,b),c)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9600" dirty="0"/>
              <a:t>                       = δ(</a:t>
            </a:r>
            <a:r>
              <a:rPr lang="en-US" sz="9600" dirty="0">
                <a:highlight>
                  <a:srgbClr val="00FF00"/>
                </a:highlight>
              </a:rPr>
              <a:t>δ(q1,b),</a:t>
            </a:r>
            <a:r>
              <a:rPr lang="en-US" sz="9600" dirty="0"/>
              <a:t>c)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9600" dirty="0"/>
              <a:t>                       =δ(q2,c)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9600" dirty="0"/>
              <a:t>	    Ans= q3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pPr marL="2286000" lvl="5" indent="0">
              <a:buNone/>
            </a:pPr>
            <a:r>
              <a:rPr lang="en-US" dirty="0">
                <a:solidFill>
                  <a:srgbClr val="0070C0"/>
                </a:solidFill>
              </a:rPr>
              <a:t>  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06F13E2-EE62-43FB-BEE9-110A87534BA4}"/>
              </a:ext>
            </a:extLst>
          </p:cNvPr>
          <p:cNvPicPr/>
          <p:nvPr/>
        </p:nvPicPr>
        <p:blipFill rotWithShape="1">
          <a:blip r:embed="rId2"/>
          <a:srcRect l="1440" t="20288" r="68535" b="70849"/>
          <a:stretch/>
        </p:blipFill>
        <p:spPr bwMode="auto">
          <a:xfrm>
            <a:off x="1143000" y="1295400"/>
            <a:ext cx="6172200" cy="11974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31522890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String acceptance by Finite Automata</a:t>
            </a:r>
          </a:p>
          <a:p>
            <a:pPr marL="742950" lvl="2" indent="-342900"/>
            <a:r>
              <a:rPr lang="en-IN" dirty="0"/>
              <a:t>Let M=(Q,∑,q0,A, δ) be an FA. </a:t>
            </a:r>
          </a:p>
          <a:p>
            <a:pPr marL="742950" lvl="2" indent="-342900"/>
            <a:r>
              <a:rPr lang="en-IN" dirty="0"/>
              <a:t>A string  x</a:t>
            </a:r>
            <a:r>
              <a:rPr lang="en-US" b="1" dirty="0"/>
              <a:t>∈</a:t>
            </a:r>
            <a:r>
              <a:rPr lang="en-US" dirty="0"/>
              <a:t> </a:t>
            </a:r>
            <a:r>
              <a:rPr lang="en-IN" dirty="0"/>
              <a:t>∑* is accepted by M, if </a:t>
            </a:r>
            <a:r>
              <a:rPr lang="en-IN" dirty="0">
                <a:solidFill>
                  <a:srgbClr val="00B050"/>
                </a:solidFill>
              </a:rPr>
              <a:t>δ*( q0,x)</a:t>
            </a:r>
            <a:r>
              <a:rPr lang="en-US" b="1" dirty="0"/>
              <a:t> ∈</a:t>
            </a:r>
            <a:r>
              <a:rPr lang="en-US" dirty="0"/>
              <a:t> </a:t>
            </a:r>
            <a:r>
              <a:rPr lang="en-IN" dirty="0">
                <a:solidFill>
                  <a:srgbClr val="00B050"/>
                </a:solidFill>
              </a:rPr>
              <a:t>A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Language acceptance by Finite Automata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IN" dirty="0"/>
              <a:t>The language accepted by M or the language recognized by M is the set,</a:t>
            </a:r>
            <a:endParaRPr lang="en-US" dirty="0"/>
          </a:p>
          <a:p>
            <a:pPr lvl="1"/>
            <a:r>
              <a:rPr lang="en-IN" dirty="0">
                <a:solidFill>
                  <a:srgbClr val="00B050"/>
                </a:solidFill>
              </a:rPr>
              <a:t>L(M)= {x | x </a:t>
            </a:r>
            <a:r>
              <a:rPr lang="en-US" b="1" dirty="0"/>
              <a:t>∈</a:t>
            </a:r>
            <a:r>
              <a:rPr lang="en-US" dirty="0"/>
              <a:t> </a:t>
            </a:r>
            <a:r>
              <a:rPr lang="en-IN" dirty="0">
                <a:solidFill>
                  <a:srgbClr val="00B050"/>
                </a:solidFill>
              </a:rPr>
              <a:t> ∑* and δ*( q0,x)</a:t>
            </a:r>
            <a:r>
              <a:rPr lang="en-US" b="1" dirty="0"/>
              <a:t> ∈</a:t>
            </a:r>
            <a:r>
              <a:rPr lang="en-US" dirty="0"/>
              <a:t> </a:t>
            </a:r>
            <a:r>
              <a:rPr lang="en-IN" dirty="0">
                <a:solidFill>
                  <a:srgbClr val="00B050"/>
                </a:solidFill>
              </a:rPr>
              <a:t>A}</a:t>
            </a:r>
            <a:endParaRPr lang="en-US" dirty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8A69AB-478B-4095-A0EF-5289DAF0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Non-Deterministic Finite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0F8A68-6B2D-4507-8B03-54C0892B1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1500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2400" dirty="0"/>
              <a:t>When there exist many paths for specific input from the current state to the next state.</a:t>
            </a:r>
          </a:p>
          <a:p>
            <a:pPr algn="just"/>
            <a:r>
              <a:rPr lang="en-US" sz="2400" dirty="0"/>
              <a:t>Every NFA is not DFA, but each NFA can be translated into DFA.</a:t>
            </a:r>
          </a:p>
          <a:p>
            <a:pPr algn="just"/>
            <a:r>
              <a:rPr lang="en-US" sz="2400" dirty="0"/>
              <a:t> Types </a:t>
            </a:r>
          </a:p>
          <a:p>
            <a:pPr marL="0" indent="0" algn="just">
              <a:buNone/>
            </a:pPr>
            <a:r>
              <a:rPr lang="en-US" sz="2400" dirty="0"/>
              <a:t>	1. NFA without </a:t>
            </a:r>
            <a:r>
              <a:rPr lang="el-GR" sz="2400" dirty="0"/>
              <a:t>Λ</a:t>
            </a:r>
            <a:r>
              <a:rPr lang="en-US" sz="2400" dirty="0"/>
              <a:t>                                                         	2.    </a:t>
            </a:r>
          </a:p>
          <a:p>
            <a:pPr marL="0" indent="0" algn="just">
              <a:buNone/>
            </a:pPr>
            <a:r>
              <a:rPr lang="en-US" sz="2400" dirty="0"/>
              <a:t>              2. NFA with  </a:t>
            </a:r>
            <a:r>
              <a:rPr lang="el-GR" sz="2400" dirty="0"/>
              <a:t>Λ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Advantages of NFA over DFA:</a:t>
            </a:r>
          </a:p>
          <a:p>
            <a:pPr lvl="1" algn="just"/>
            <a:r>
              <a:rPr lang="en-US" sz="2400" b="1" dirty="0"/>
              <a:t>	</a:t>
            </a:r>
            <a:r>
              <a:rPr lang="en-US" sz="2400" dirty="0"/>
              <a:t>DFAs are faster but more complex</a:t>
            </a:r>
          </a:p>
          <a:p>
            <a:pPr lvl="1" algn="just"/>
            <a:r>
              <a:rPr lang="en-US" sz="2400" dirty="0"/>
              <a:t>	Build a FA representing the language that is a union, intersection, concatenation etc. of two (or more) languages easily by using NFA's.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69B48AC-5260-4469-A4BD-5186517BD0DE}"/>
              </a:ext>
            </a:extLst>
          </p:cNvPr>
          <p:cNvPicPr/>
          <p:nvPr/>
        </p:nvPicPr>
        <p:blipFill rotWithShape="1">
          <a:blip r:embed="rId2"/>
          <a:srcRect l="18059" t="30136" r="59340" b="47213"/>
          <a:stretch/>
        </p:blipFill>
        <p:spPr bwMode="auto">
          <a:xfrm>
            <a:off x="5029200" y="2590800"/>
            <a:ext cx="3505200" cy="1554163"/>
          </a:xfrm>
          <a:prstGeom prst="rect">
            <a:avLst/>
          </a:prstGeom>
          <a:ln>
            <a:solidFill>
              <a:srgbClr val="00B050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246748140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08B14D-F5D1-453A-AAE9-A347C1D77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7715"/>
            <a:ext cx="8229600" cy="6564085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Design NFA to accept the Language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L= {w/w = </a:t>
            </a:r>
            <a:r>
              <a:rPr lang="en-IN" dirty="0" err="1"/>
              <a:t>abab</a:t>
            </a:r>
            <a:r>
              <a:rPr lang="en-IN" baseline="30000" dirty="0" err="1"/>
              <a:t>n</a:t>
            </a:r>
            <a:r>
              <a:rPr lang="en-IN" dirty="0"/>
              <a:t> /</a:t>
            </a:r>
            <a:r>
              <a:rPr lang="en-IN" dirty="0" err="1"/>
              <a:t>aba</a:t>
            </a:r>
            <a:r>
              <a:rPr lang="en-IN" baseline="30000" dirty="0" err="1"/>
              <a:t>n</a:t>
            </a:r>
            <a:r>
              <a:rPr lang="en-IN" dirty="0"/>
              <a:t>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Q= {q0,q1,q2,q3,q5,q6}    ∑ ={</a:t>
            </a:r>
            <a:r>
              <a:rPr lang="en-IN" dirty="0" err="1"/>
              <a:t>a,b</a:t>
            </a:r>
            <a:r>
              <a:rPr lang="en-IN" dirty="0"/>
              <a:t>}  q0=start state</a:t>
            </a:r>
          </a:p>
          <a:p>
            <a:pPr marL="0" indent="0">
              <a:buNone/>
            </a:pPr>
            <a:r>
              <a:rPr lang="en-IN" dirty="0"/>
              <a:t>A={q3,q6}</a:t>
            </a:r>
          </a:p>
          <a:p>
            <a:pPr marL="0" indent="0">
              <a:buNone/>
            </a:pPr>
            <a:r>
              <a:rPr lang="en-IN" dirty="0"/>
              <a:t>Transition Function  (</a:t>
            </a:r>
            <a:r>
              <a:rPr lang="el-GR" dirty="0"/>
              <a:t>δ </a:t>
            </a:r>
            <a:r>
              <a:rPr lang="en-IN" dirty="0"/>
              <a:t>): </a:t>
            </a:r>
          </a:p>
          <a:p>
            <a:pPr marL="0" indent="0">
              <a:buNone/>
            </a:pPr>
            <a:r>
              <a:rPr lang="el-GR" dirty="0"/>
              <a:t>δ</a:t>
            </a:r>
            <a:r>
              <a:rPr lang="en-IN" dirty="0"/>
              <a:t>(q0,a)={q1,q5}  etc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F18ED92-2389-4D72-B9AD-F61D81A1244F}"/>
              </a:ext>
            </a:extLst>
          </p:cNvPr>
          <p:cNvPicPr/>
          <p:nvPr/>
        </p:nvPicPr>
        <p:blipFill rotWithShape="1">
          <a:blip r:embed="rId2"/>
          <a:srcRect l="2881" t="13984" r="66873" b="59819"/>
          <a:stretch/>
        </p:blipFill>
        <p:spPr bwMode="auto">
          <a:xfrm>
            <a:off x="1447800" y="1752600"/>
            <a:ext cx="6096000" cy="2514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4360235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532843-AAEF-4C31-BE81-23C14DD8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Formal definition of NFA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D40133-9EFC-46F1-B7C4-CA7AA7F840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600200"/>
            <a:ext cx="8229600" cy="4876800"/>
          </a:xfrm>
          <a:blipFill>
            <a:blip r:embed="rId2"/>
            <a:stretch>
              <a:fillRect l="-1259" t="-2625" r="-2222" b="-375"/>
            </a:stretch>
          </a:blip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>
                <a:noFill/>
              </a:rPr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8019A6F-E3E2-46F0-A93D-E8F897D31C77}"/>
              </a:ext>
            </a:extLst>
          </p:cNvPr>
          <p:cNvPicPr/>
          <p:nvPr/>
        </p:nvPicPr>
        <p:blipFill rotWithShape="1">
          <a:blip r:embed="rId3"/>
          <a:srcRect l="18059" t="30136" r="59340" b="47213"/>
          <a:stretch/>
        </p:blipFill>
        <p:spPr bwMode="auto">
          <a:xfrm>
            <a:off x="5257800" y="4480718"/>
            <a:ext cx="3505200" cy="1554163"/>
          </a:xfrm>
          <a:prstGeom prst="rect">
            <a:avLst/>
          </a:prstGeom>
          <a:ln>
            <a:solidFill>
              <a:srgbClr val="00B050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29979115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382000" cy="594360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10000"/>
              </a:lnSpc>
            </a:pPr>
            <a:r>
              <a:rPr lang="en-US" dirty="0"/>
              <a:t>Regular Languages and Regular Expressions</a:t>
            </a:r>
          </a:p>
          <a:p>
            <a:pPr>
              <a:lnSpc>
                <a:spcPct val="110000"/>
              </a:lnSpc>
            </a:pPr>
            <a:r>
              <a:rPr lang="en-US" dirty="0"/>
              <a:t>Deterministic Finite Automata</a:t>
            </a:r>
          </a:p>
          <a:p>
            <a:pPr>
              <a:lnSpc>
                <a:spcPct val="110000"/>
              </a:lnSpc>
            </a:pPr>
            <a:r>
              <a:rPr lang="en-US" dirty="0"/>
              <a:t> Non-Deterministic Finite Automata</a:t>
            </a:r>
          </a:p>
          <a:p>
            <a:pPr>
              <a:lnSpc>
                <a:spcPct val="110000"/>
              </a:lnSpc>
            </a:pPr>
            <a:r>
              <a:rPr lang="en-US" dirty="0"/>
              <a:t>NFA to DFA Conversion</a:t>
            </a:r>
          </a:p>
          <a:p>
            <a:pPr>
              <a:lnSpc>
                <a:spcPct val="110000"/>
              </a:lnSpc>
            </a:pPr>
            <a:r>
              <a:rPr lang="en-US" dirty="0"/>
              <a:t>NFA-NULL Construction </a:t>
            </a:r>
          </a:p>
          <a:p>
            <a:pPr>
              <a:lnSpc>
                <a:spcPct val="110000"/>
              </a:lnSpc>
            </a:pPr>
            <a:r>
              <a:rPr lang="en-US" dirty="0"/>
              <a:t>NFA – NULL to NFA Conversion</a:t>
            </a:r>
          </a:p>
          <a:p>
            <a:pPr>
              <a:lnSpc>
                <a:spcPct val="110000"/>
              </a:lnSpc>
            </a:pPr>
            <a:r>
              <a:rPr lang="en-US" dirty="0"/>
              <a:t>Kleene’s Theorem Part I &amp; II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7767840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-11113"/>
            <a:ext cx="8229600" cy="990601"/>
          </a:xfrm>
        </p:spPr>
        <p:txBody>
          <a:bodyPr/>
          <a:lstStyle/>
          <a:p>
            <a:pPr eaLnBrk="1" hangingPunct="1"/>
            <a:r>
              <a:rPr lang="en-IN" dirty="0">
                <a:solidFill>
                  <a:srgbClr val="0070C0"/>
                </a:solidFill>
              </a:rPr>
              <a:t>Conversion of NFA to DFA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  <a:ln>
            <a:solidFill>
              <a:srgbClr val="00B050"/>
            </a:solidFill>
          </a:ln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IN" dirty="0">
                <a:solidFill>
                  <a:srgbClr val="FF0000"/>
                </a:solidFill>
              </a:rPr>
              <a:t>Problem 1: convert the given NFA to DFA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dirty="0"/>
          </a:p>
          <a:p>
            <a:pPr>
              <a:defRPr/>
            </a:pPr>
            <a:r>
              <a:rPr lang="en-US" sz="2400" dirty="0"/>
              <a:t>For the given transition diagram ,first construct the transition table.  		</a:t>
            </a:r>
            <a:r>
              <a:rPr lang="en-US" sz="2400" dirty="0">
                <a:solidFill>
                  <a:srgbClr val="FF0000"/>
                </a:solidFill>
              </a:rPr>
              <a:t>NFA Transition Table</a:t>
            </a:r>
          </a:p>
          <a:p>
            <a:pPr>
              <a:defRPr/>
            </a:pPr>
            <a:endParaRPr lang="en-IN" sz="2400" dirty="0"/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IN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dirty="0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66800" y="4191000"/>
          <a:ext cx="6096000" cy="1493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{q0,q1}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{q1}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{q1,q2}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{q1}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{q2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{q1,q2}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9962" name="Picture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447800"/>
            <a:ext cx="5486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77000"/>
          </a:xfrm>
          <a:ln>
            <a:solidFill>
              <a:srgbClr val="00B050"/>
            </a:solidFill>
          </a:ln>
        </p:spPr>
        <p:txBody>
          <a:bodyPr rtlCol="0">
            <a:normAutofit fontScale="47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200" dirty="0">
                <a:solidFill>
                  <a:srgbClr val="FF0000"/>
                </a:solidFill>
              </a:rPr>
              <a:t>Step 1: </a:t>
            </a:r>
            <a:r>
              <a:rPr lang="en-US" sz="4300" dirty="0">
                <a:solidFill>
                  <a:srgbClr val="FF0000"/>
                </a:solidFill>
              </a:rPr>
              <a:t>Add q0 of NFA to DFA  			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200" dirty="0">
                <a:solidFill>
                  <a:srgbClr val="FF0000"/>
                </a:solidFill>
              </a:rPr>
              <a:t>Step 2: From the </a:t>
            </a:r>
            <a:r>
              <a:rPr lang="en-US" sz="4200" b="1" dirty="0">
                <a:solidFill>
                  <a:srgbClr val="FF0000"/>
                </a:solidFill>
              </a:rPr>
              <a:t>start state</a:t>
            </a:r>
            <a:r>
              <a:rPr lang="en-US" sz="4200" dirty="0">
                <a:solidFill>
                  <a:srgbClr val="FF0000"/>
                </a:solidFill>
              </a:rPr>
              <a:t> of q0 find the transitions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4200" dirty="0"/>
              <a:t>	</a:t>
            </a:r>
            <a:r>
              <a:rPr lang="el-GR" sz="4200" dirty="0"/>
              <a:t>δ'([</a:t>
            </a:r>
            <a:r>
              <a:rPr lang="en-IN" sz="4200" dirty="0"/>
              <a:t>q0], 0) = </a:t>
            </a:r>
            <a:r>
              <a:rPr lang="en-IN" sz="4200" dirty="0">
                <a:solidFill>
                  <a:srgbClr val="FF0000"/>
                </a:solidFill>
              </a:rPr>
              <a:t>[q0,q1]  -------- (A 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4200" dirty="0"/>
              <a:t>	</a:t>
            </a:r>
            <a:r>
              <a:rPr lang="el-GR" sz="4200" dirty="0"/>
              <a:t>δ'([</a:t>
            </a:r>
            <a:r>
              <a:rPr lang="en-IN" sz="4200" dirty="0"/>
              <a:t>q0], 1) = </a:t>
            </a:r>
            <a:r>
              <a:rPr lang="en-IN" sz="4200" dirty="0">
                <a:solidFill>
                  <a:srgbClr val="FF0000"/>
                </a:solidFill>
              </a:rPr>
              <a:t>[q1]  -----(B)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4200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4200" dirty="0">
                <a:solidFill>
                  <a:srgbClr val="FF0000"/>
                </a:solidFill>
              </a:rPr>
              <a:t>Step 3: F</a:t>
            </a:r>
            <a:r>
              <a:rPr lang="en-US" sz="4200" dirty="0" err="1">
                <a:solidFill>
                  <a:srgbClr val="FF0000"/>
                </a:solidFill>
              </a:rPr>
              <a:t>ind</a:t>
            </a:r>
            <a:r>
              <a:rPr lang="en-US" sz="4200" dirty="0">
                <a:solidFill>
                  <a:srgbClr val="FF0000"/>
                </a:solidFill>
              </a:rPr>
              <a:t> the possible set of states for each input symbol 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800" b="1" dirty="0"/>
              <a:t>3.1 From A:                                                                                       DFA- Transition Table</a:t>
            </a:r>
            <a:endParaRPr lang="en-IN" sz="3800" b="1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3800" dirty="0"/>
              <a:t>δ'([</a:t>
            </a:r>
            <a:r>
              <a:rPr lang="en-IN" sz="3800" dirty="0"/>
              <a:t>q0, q1], 0) = </a:t>
            </a:r>
            <a:r>
              <a:rPr lang="el-GR" sz="3800" dirty="0"/>
              <a:t>δ(</a:t>
            </a:r>
            <a:r>
              <a:rPr lang="en-IN" sz="3800" dirty="0"/>
              <a:t>q0, 0) ∪ </a:t>
            </a:r>
            <a:r>
              <a:rPr lang="el-GR" sz="3800" dirty="0"/>
              <a:t>δ(</a:t>
            </a:r>
            <a:r>
              <a:rPr lang="en-IN" sz="3800" dirty="0"/>
              <a:t>q1, 0)  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3800" dirty="0"/>
              <a:t>                         = {q0, q1} ∪ </a:t>
            </a:r>
            <a:r>
              <a:rPr lang="en-US" sz="3800" dirty="0"/>
              <a:t>{q1,q2}</a:t>
            </a:r>
            <a:r>
              <a:rPr lang="el-GR" sz="3800" dirty="0"/>
              <a:t>  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3800" dirty="0"/>
              <a:t>                     </a:t>
            </a:r>
            <a:r>
              <a:rPr lang="en-IN" sz="3800" dirty="0"/>
              <a:t>   </a:t>
            </a:r>
            <a:r>
              <a:rPr lang="el-GR" sz="3800" dirty="0"/>
              <a:t> = {</a:t>
            </a:r>
            <a:r>
              <a:rPr lang="en-IN" sz="3800" dirty="0"/>
              <a:t>q0, q1, q2}  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3800" dirty="0"/>
              <a:t>                         =</a:t>
            </a:r>
            <a:r>
              <a:rPr lang="en-IN" sz="3800" dirty="0">
                <a:solidFill>
                  <a:srgbClr val="FF0000"/>
                </a:solidFill>
              </a:rPr>
              <a:t> [q0, q1, q2]  --------(C)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3800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3800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3800" dirty="0"/>
              <a:t>δ'([</a:t>
            </a:r>
            <a:r>
              <a:rPr lang="en-IN" sz="3800" dirty="0"/>
              <a:t>q0, q1], 1) = </a:t>
            </a:r>
            <a:r>
              <a:rPr lang="el-GR" sz="3800" dirty="0"/>
              <a:t>δ(</a:t>
            </a:r>
            <a:r>
              <a:rPr lang="en-IN" sz="3800" dirty="0"/>
              <a:t>q0, 1) ∪ </a:t>
            </a:r>
            <a:r>
              <a:rPr lang="el-GR" sz="3800" dirty="0"/>
              <a:t>δ(</a:t>
            </a:r>
            <a:r>
              <a:rPr lang="en-IN" sz="3800" dirty="0"/>
              <a:t>q1, 1)                                              </a:t>
            </a:r>
            <a:r>
              <a:rPr lang="en-IN" sz="3800" b="1" dirty="0"/>
              <a:t>DFA -  State Diagram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3800" dirty="0"/>
              <a:t>                         = {q1} ∪ { q1}  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3800" dirty="0"/>
              <a:t>                         = {q1}  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3800" dirty="0"/>
              <a:t>                         = </a:t>
            </a:r>
            <a:r>
              <a:rPr lang="en-IN" sz="3800" dirty="0">
                <a:solidFill>
                  <a:srgbClr val="FF0000"/>
                </a:solidFill>
              </a:rPr>
              <a:t>[q1]  ------( B)</a:t>
            </a:r>
            <a:endParaRPr lang="en-US" sz="3800" dirty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3800" b="1" dirty="0"/>
              <a:t>3.2 From B: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3800" dirty="0"/>
              <a:t>δ'([</a:t>
            </a:r>
            <a:r>
              <a:rPr lang="en-IN" sz="3800" dirty="0"/>
              <a:t>q1], 0) = </a:t>
            </a:r>
            <a:r>
              <a:rPr lang="en-IN" sz="3800" dirty="0">
                <a:solidFill>
                  <a:srgbClr val="FF0000"/>
                </a:solidFill>
              </a:rPr>
              <a:t>[</a:t>
            </a:r>
            <a:r>
              <a:rPr lang="en-US" sz="3800" dirty="0">
                <a:solidFill>
                  <a:srgbClr val="FF0000"/>
                </a:solidFill>
              </a:rPr>
              <a:t>q1, q2]--------(D)</a:t>
            </a:r>
            <a:endParaRPr lang="el-GR" sz="3800" dirty="0">
              <a:solidFill>
                <a:srgbClr val="FF0000"/>
              </a:solidFill>
            </a:endParaRP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3800" dirty="0"/>
              <a:t>δ'([</a:t>
            </a:r>
            <a:r>
              <a:rPr lang="en-IN" sz="3800" dirty="0"/>
              <a:t>q1], 1) = </a:t>
            </a:r>
            <a:r>
              <a:rPr lang="en-IN" sz="3800" dirty="0">
                <a:solidFill>
                  <a:srgbClr val="FF0000"/>
                </a:solidFill>
              </a:rPr>
              <a:t> [q1] ------------(B)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3800" dirty="0"/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3800" dirty="0"/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5500" dirty="0"/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76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dirty="0"/>
          </a:p>
        </p:txBody>
      </p:sp>
      <p:graphicFrame>
        <p:nvGraphicFramePr>
          <p:cNvPr id="4" name="Table 5"/>
          <p:cNvGraphicFramePr>
            <a:graphicFrameLocks noGrp="1"/>
          </p:cNvGraphicFramePr>
          <p:nvPr/>
        </p:nvGraphicFramePr>
        <p:xfrm>
          <a:off x="5181600" y="2667000"/>
          <a:ext cx="34290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44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15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r>
                        <a:rPr lang="en-IN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IN" dirty="0"/>
                        <a:t>q0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4567840"/>
            <a:ext cx="2933700" cy="172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152400"/>
            <a:ext cx="74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7200" y="1145642"/>
            <a:ext cx="1447800" cy="68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76600" y="4114800"/>
            <a:ext cx="2121693" cy="108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0" y="304800"/>
            <a:ext cx="281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5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458200" cy="6477000"/>
          </a:xfrm>
          <a:ln>
            <a:solidFill>
              <a:srgbClr val="00B050"/>
            </a:solidFill>
          </a:ln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800" b="1" dirty="0">
                <a:solidFill>
                  <a:srgbClr val="FF0000"/>
                </a:solidFill>
              </a:rPr>
              <a:t>3.3 From C:      </a:t>
            </a:r>
            <a:endParaRPr lang="en-IN" sz="1800" b="1" dirty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1900" dirty="0"/>
              <a:t>δ'([</a:t>
            </a:r>
            <a:r>
              <a:rPr lang="en-IN" sz="1900" dirty="0"/>
              <a:t>q0, q1, q2], 0) = </a:t>
            </a:r>
            <a:r>
              <a:rPr lang="el-GR" sz="1900" dirty="0"/>
              <a:t>δ(</a:t>
            </a:r>
            <a:r>
              <a:rPr lang="en-IN" sz="1900" dirty="0"/>
              <a:t>q0, 0) ∪ </a:t>
            </a:r>
            <a:r>
              <a:rPr lang="el-GR" sz="1900" dirty="0"/>
              <a:t>δ(</a:t>
            </a:r>
            <a:r>
              <a:rPr lang="en-IN" sz="1900" dirty="0"/>
              <a:t>q1, 0) ∪ </a:t>
            </a:r>
            <a:r>
              <a:rPr lang="el-GR" sz="1900" dirty="0"/>
              <a:t>δ(</a:t>
            </a:r>
            <a:r>
              <a:rPr lang="en-IN" sz="1900" dirty="0"/>
              <a:t>q2, 0) 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dirty="0"/>
              <a:t>                         = {q0, q1} ∪ </a:t>
            </a:r>
            <a:r>
              <a:rPr lang="en-US" sz="1900" dirty="0"/>
              <a:t>{q1, q2} </a:t>
            </a:r>
            <a:r>
              <a:rPr lang="en-IN" sz="1900" dirty="0"/>
              <a:t>∪ q2</a:t>
            </a:r>
            <a:r>
              <a:rPr lang="el-GR" sz="1900" dirty="0"/>
              <a:t>  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1900" dirty="0"/>
              <a:t>                     </a:t>
            </a:r>
            <a:r>
              <a:rPr lang="en-IN" sz="1900" dirty="0"/>
              <a:t>   </a:t>
            </a:r>
            <a:r>
              <a:rPr lang="el-GR" sz="1900" dirty="0"/>
              <a:t> = {</a:t>
            </a:r>
            <a:r>
              <a:rPr lang="en-IN" sz="1900" dirty="0"/>
              <a:t>q0, q1, q2}  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dirty="0"/>
              <a:t>                      </a:t>
            </a:r>
            <a:r>
              <a:rPr lang="en-IN" sz="1900" dirty="0">
                <a:solidFill>
                  <a:srgbClr val="FF0000"/>
                </a:solidFill>
              </a:rPr>
              <a:t>   = [q0, q1, q2]  ----(C)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1900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1900" dirty="0"/>
              <a:t>δ'([</a:t>
            </a:r>
            <a:r>
              <a:rPr lang="en-IN" sz="1900" dirty="0"/>
              <a:t>q0, q1,q2], 1) =</a:t>
            </a:r>
            <a:r>
              <a:rPr lang="en-IN" sz="1900" dirty="0">
                <a:solidFill>
                  <a:srgbClr val="FF0000"/>
                </a:solidFill>
              </a:rPr>
              <a:t> </a:t>
            </a:r>
            <a:r>
              <a:rPr lang="el-GR" sz="1900" dirty="0"/>
              <a:t>δ(</a:t>
            </a:r>
            <a:r>
              <a:rPr lang="en-IN" sz="1900" dirty="0"/>
              <a:t>q0, 1) ∪ </a:t>
            </a:r>
            <a:r>
              <a:rPr lang="el-GR" sz="1900" dirty="0"/>
              <a:t>δ(</a:t>
            </a:r>
            <a:r>
              <a:rPr lang="en-IN" sz="1900" dirty="0"/>
              <a:t>q1, 1) ∪ </a:t>
            </a:r>
            <a:r>
              <a:rPr lang="el-GR" sz="1900" dirty="0"/>
              <a:t>δ</a:t>
            </a:r>
            <a:r>
              <a:rPr lang="en-US" sz="1900" dirty="0"/>
              <a:t>(q2,1)</a:t>
            </a:r>
            <a:r>
              <a:rPr lang="en-IN" sz="1900" dirty="0">
                <a:solidFill>
                  <a:srgbClr val="FF0000"/>
                </a:solidFill>
              </a:rPr>
              <a:t>                                            </a:t>
            </a:r>
            <a:endParaRPr lang="en-IN" sz="1900" b="1" dirty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dirty="0"/>
              <a:t>                         = {q1} ∪ { q1}   ∪ {q1, q2}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dirty="0"/>
              <a:t>                         = {q1, q2}  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dirty="0"/>
              <a:t>                        </a:t>
            </a:r>
            <a:r>
              <a:rPr lang="en-IN" sz="1900" dirty="0">
                <a:solidFill>
                  <a:srgbClr val="FF0000"/>
                </a:solidFill>
              </a:rPr>
              <a:t> = [q1, q2]  ------( D)</a:t>
            </a:r>
            <a:endParaRPr lang="en-US" sz="1900" dirty="0">
              <a:solidFill>
                <a:srgbClr val="FF0000"/>
              </a:solidFill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b="1" dirty="0">
                <a:solidFill>
                  <a:srgbClr val="FF0000"/>
                </a:solidFill>
              </a:rPr>
              <a:t>3.4 From D: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1900" dirty="0"/>
              <a:t>δ'([</a:t>
            </a:r>
            <a:r>
              <a:rPr lang="en-IN" sz="1900" dirty="0"/>
              <a:t>q1, q2], 0) = </a:t>
            </a:r>
            <a:r>
              <a:rPr lang="el-GR" sz="1900" dirty="0"/>
              <a:t>δ(</a:t>
            </a:r>
            <a:r>
              <a:rPr lang="en-IN" sz="1900" dirty="0"/>
              <a:t>q1, 0) ∪ </a:t>
            </a:r>
            <a:r>
              <a:rPr lang="el-GR" sz="1900" dirty="0"/>
              <a:t>δ(</a:t>
            </a:r>
            <a:r>
              <a:rPr lang="en-IN" sz="1900" dirty="0"/>
              <a:t>q2, 0) 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dirty="0"/>
              <a:t>                          = {q1, q2} ∪  q2                       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dirty="0">
                <a:solidFill>
                  <a:srgbClr val="FF0000"/>
                </a:solidFill>
              </a:rPr>
              <a:t>                           =  [</a:t>
            </a:r>
            <a:r>
              <a:rPr lang="en-US" sz="1900" dirty="0">
                <a:solidFill>
                  <a:srgbClr val="FF0000"/>
                </a:solidFill>
              </a:rPr>
              <a:t>q1, q2]--------(D)</a:t>
            </a:r>
            <a:endParaRPr lang="el-GR" sz="1900" dirty="0">
              <a:solidFill>
                <a:srgbClr val="FF0000"/>
              </a:solidFill>
            </a:endParaRP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l-GR" sz="1900" dirty="0"/>
              <a:t>δ'([</a:t>
            </a:r>
            <a:r>
              <a:rPr lang="en-IN" sz="1900" dirty="0"/>
              <a:t>q1, q2], 1) = </a:t>
            </a:r>
            <a:r>
              <a:rPr lang="el-GR" sz="1900" dirty="0"/>
              <a:t>δ(</a:t>
            </a:r>
            <a:r>
              <a:rPr lang="en-IN" sz="1900" dirty="0"/>
              <a:t>q1, 1) ∪ </a:t>
            </a:r>
            <a:r>
              <a:rPr lang="el-GR" sz="1900" dirty="0"/>
              <a:t>δ(</a:t>
            </a:r>
            <a:r>
              <a:rPr lang="en-IN" sz="1900" dirty="0"/>
              <a:t>q2, 1) 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dirty="0"/>
              <a:t>                         = {q1} ∪ {q1, q2 }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IN" sz="1900" dirty="0"/>
              <a:t>                         </a:t>
            </a:r>
            <a:r>
              <a:rPr lang="en-IN" sz="1900" dirty="0">
                <a:solidFill>
                  <a:srgbClr val="FF0000"/>
                </a:solidFill>
              </a:rPr>
              <a:t>= [q1, q2]  ------------(D)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1900" dirty="0"/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3800" dirty="0"/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5500" dirty="0"/>
          </a:p>
          <a:p>
            <a:pPr marL="400050"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IN" sz="76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dirty="0"/>
          </a:p>
        </p:txBody>
      </p:sp>
      <p:graphicFrame>
        <p:nvGraphicFramePr>
          <p:cNvPr id="4" name="Table 5"/>
          <p:cNvGraphicFramePr>
            <a:graphicFrameLocks noGrp="1"/>
          </p:cNvGraphicFramePr>
          <p:nvPr/>
        </p:nvGraphicFramePr>
        <p:xfrm>
          <a:off x="5334000" y="4038600"/>
          <a:ext cx="3429000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44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15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r>
                        <a:rPr lang="en-IN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IN" dirty="0"/>
                        <a:t>q0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2133600"/>
            <a:ext cx="1476375" cy="13430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81000"/>
            <a:ext cx="281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="" xmlns:p14="http://schemas.microsoft.com/office/powerpoint/2010/main" Requires="p14">
          <p:contentPart p14:bwMode="auto" r:id="rId5">
            <p14:nvContentPartPr>
              <p14:cNvPr id="717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6568400" y="37526913"/>
              <a:ext cx="0" cy="0"/>
            </p14:xfrm>
          </p:contentPart>
        </mc:Choice>
        <mc:Fallback>
          <p:pic>
            <p:nvPicPr>
              <p:cNvPr id="717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68400" y="37526913"/>
                <a:ext cx="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Final states of DFA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/>
              <a:t>Final States : </a:t>
            </a:r>
            <a:r>
              <a:rPr lang="en-US" dirty="0">
                <a:solidFill>
                  <a:srgbClr val="FF0000"/>
                </a:solidFill>
              </a:rPr>
              <a:t>C and D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      The state [q0,q1,q2…</a:t>
            </a:r>
            <a:r>
              <a:rPr lang="en-US" dirty="0" err="1">
                <a:solidFill>
                  <a:srgbClr val="FF0000"/>
                </a:solidFill>
              </a:rPr>
              <a:t>qn</a:t>
            </a:r>
            <a:r>
              <a:rPr lang="en-US" dirty="0">
                <a:solidFill>
                  <a:srgbClr val="FF0000"/>
                </a:solidFill>
              </a:rPr>
              <a:t>]</a:t>
            </a:r>
            <a:r>
              <a:rPr lang="en-US" b="1" dirty="0"/>
              <a:t> ∈ Q (DFA) is the final state is </a:t>
            </a:r>
            <a:r>
              <a:rPr lang="en-US" b="1" dirty="0" err="1"/>
              <a:t>atleast</a:t>
            </a:r>
            <a:r>
              <a:rPr lang="en-US" b="1" dirty="0"/>
              <a:t> one of the states in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Transition Table                State diagram – DFA</a:t>
            </a:r>
          </a:p>
          <a:p>
            <a:pPr>
              <a:buFont typeface="Arial" charset="0"/>
              <a:buNone/>
            </a:pPr>
            <a:r>
              <a:rPr lang="en-US" dirty="0"/>
              <a:t>  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733800"/>
            <a:ext cx="39147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66800" y="3886200"/>
          <a:ext cx="2895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775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28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IN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IN" dirty="0"/>
                        <a:t>q0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362200"/>
            <a:ext cx="313508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BBC7E1-0CFE-4FC1-8AD9-74509272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0885"/>
            <a:ext cx="8229600" cy="990600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Conversion of NFA to DFA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A5DD99-F093-48D4-972C-E73564EA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Problem 1:</a:t>
            </a:r>
          </a:p>
          <a:p>
            <a:endParaRPr lang="en-IN" dirty="0"/>
          </a:p>
          <a:p>
            <a:endParaRPr lang="en-IN" dirty="0"/>
          </a:p>
          <a:p>
            <a:pPr>
              <a:buNone/>
            </a:pPr>
            <a:endParaRPr lang="en-IN" dirty="0"/>
          </a:p>
          <a:p>
            <a:r>
              <a:rPr lang="en-US" sz="2400" dirty="0"/>
              <a:t>For the given transition diagram we will first construct the</a:t>
            </a:r>
            <a:endParaRPr lang="en-IN" sz="2400" dirty="0">
              <a:solidFill>
                <a:srgbClr val="FF0000"/>
              </a:solidFill>
            </a:endParaRPr>
          </a:p>
          <a:p>
            <a:pPr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9B62F0C-7332-46E3-9B16-76181BE7E603}"/>
              </a:ext>
            </a:extLst>
          </p:cNvPr>
          <p:cNvPicPr/>
          <p:nvPr/>
        </p:nvPicPr>
        <p:blipFill rotWithShape="1">
          <a:blip r:embed="rId2"/>
          <a:srcRect l="17616" t="51802" r="31199" b="24168"/>
          <a:stretch/>
        </p:blipFill>
        <p:spPr bwMode="auto">
          <a:xfrm>
            <a:off x="990600" y="1524000"/>
            <a:ext cx="6172200" cy="152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4343400"/>
            <a:ext cx="6705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0620388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1F498E-C5CA-4E15-AD36-EE0679775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2400"/>
            <a:ext cx="8686800" cy="6553200"/>
          </a:xfrm>
          <a:ln>
            <a:solidFill>
              <a:srgbClr val="00B050"/>
            </a:solidFill>
          </a:ln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4200" dirty="0">
                <a:solidFill>
                  <a:srgbClr val="FF0000"/>
                </a:solidFill>
              </a:rPr>
              <a:t>Step 1: </a:t>
            </a:r>
            <a:r>
              <a:rPr lang="en-US" sz="4300" dirty="0">
                <a:solidFill>
                  <a:srgbClr val="FF0000"/>
                </a:solidFill>
              </a:rPr>
              <a:t>Add q0 of NFA to DFA</a:t>
            </a:r>
          </a:p>
          <a:p>
            <a:pPr marL="0" indent="0">
              <a:buNone/>
            </a:pPr>
            <a:endParaRPr lang="en-US" sz="4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4200" dirty="0">
                <a:solidFill>
                  <a:srgbClr val="FF0000"/>
                </a:solidFill>
              </a:rPr>
              <a:t>Step 2: From the </a:t>
            </a:r>
            <a:r>
              <a:rPr lang="en-US" sz="4200" b="1" dirty="0">
                <a:solidFill>
                  <a:srgbClr val="FF0000"/>
                </a:solidFill>
              </a:rPr>
              <a:t>start state</a:t>
            </a:r>
            <a:r>
              <a:rPr lang="en-US" sz="4200" dirty="0">
                <a:solidFill>
                  <a:srgbClr val="FF0000"/>
                </a:solidFill>
              </a:rPr>
              <a:t> of q0 find the transitions</a:t>
            </a:r>
          </a:p>
          <a:p>
            <a:pPr marL="0" indent="0">
              <a:buNone/>
            </a:pPr>
            <a:r>
              <a:rPr lang="en-IN" sz="4200" dirty="0"/>
              <a:t>	</a:t>
            </a:r>
            <a:r>
              <a:rPr lang="el-GR" sz="4200" dirty="0"/>
              <a:t>δ'([</a:t>
            </a:r>
            <a:r>
              <a:rPr lang="en-IN" sz="4200" dirty="0"/>
              <a:t>q0], 0) = [q0]  </a:t>
            </a:r>
          </a:p>
          <a:p>
            <a:pPr marL="0" indent="0">
              <a:buNone/>
            </a:pPr>
            <a:r>
              <a:rPr lang="en-IN" sz="4200" dirty="0"/>
              <a:t>	</a:t>
            </a:r>
            <a:r>
              <a:rPr lang="el-GR" sz="4200" dirty="0"/>
              <a:t>δ'([</a:t>
            </a:r>
            <a:r>
              <a:rPr lang="en-IN" sz="4200" dirty="0"/>
              <a:t>q0], 1) = [q1]  -----(A)</a:t>
            </a:r>
          </a:p>
          <a:p>
            <a:pPr marL="0" indent="0">
              <a:buNone/>
            </a:pPr>
            <a:endParaRPr lang="en-IN" sz="4200" dirty="0"/>
          </a:p>
          <a:p>
            <a:pPr marL="0" indent="0">
              <a:buNone/>
            </a:pPr>
            <a:r>
              <a:rPr lang="en-IN" sz="4200" dirty="0">
                <a:solidFill>
                  <a:srgbClr val="FF0000"/>
                </a:solidFill>
              </a:rPr>
              <a:t>Step 3: </a:t>
            </a:r>
            <a:r>
              <a:rPr lang="en-US" sz="4200" dirty="0">
                <a:solidFill>
                  <a:srgbClr val="FF0000"/>
                </a:solidFill>
              </a:rPr>
              <a:t>find the possible set of states for each input symbol </a:t>
            </a:r>
          </a:p>
          <a:p>
            <a:pPr marL="0" indent="0">
              <a:buNone/>
            </a:pPr>
            <a:r>
              <a:rPr lang="en-US" sz="3800" b="1" dirty="0"/>
              <a:t>3.1 From A</a:t>
            </a:r>
            <a:endParaRPr lang="en-IN" sz="3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l-GR" sz="3800" dirty="0"/>
              <a:t>δ'([</a:t>
            </a:r>
            <a:r>
              <a:rPr lang="en-IN" sz="3800" dirty="0"/>
              <a:t>q1], 0)       = </a:t>
            </a:r>
            <a:r>
              <a:rPr lang="el-GR" sz="3800" dirty="0"/>
              <a:t>δ(</a:t>
            </a:r>
            <a:r>
              <a:rPr lang="en-IN" sz="3800" dirty="0"/>
              <a:t>q1, 0)   </a:t>
            </a:r>
          </a:p>
          <a:p>
            <a:pPr marL="0" indent="0">
              <a:buNone/>
            </a:pPr>
            <a:r>
              <a:rPr lang="en-IN" sz="3800" dirty="0"/>
              <a:t>                         = [q1,q2</a:t>
            </a:r>
            <a:r>
              <a:rPr lang="el-GR" sz="3800" dirty="0"/>
              <a:t> </a:t>
            </a:r>
            <a:r>
              <a:rPr lang="en-US" sz="3800" dirty="0"/>
              <a:t>]</a:t>
            </a:r>
            <a:r>
              <a:rPr lang="el-GR" sz="3800" dirty="0"/>
              <a:t> </a:t>
            </a:r>
            <a:r>
              <a:rPr lang="en-US" sz="3800" dirty="0"/>
              <a:t>-------------(B)</a:t>
            </a:r>
            <a:endParaRPr lang="el-GR" sz="3800" dirty="0"/>
          </a:p>
          <a:p>
            <a:pPr marL="0" indent="0">
              <a:buNone/>
            </a:pPr>
            <a:r>
              <a:rPr lang="el-GR" sz="3800" dirty="0"/>
              <a:t>              </a:t>
            </a:r>
            <a:r>
              <a:rPr lang="en-IN" sz="3800" dirty="0"/>
              <a:t>   </a:t>
            </a:r>
            <a:r>
              <a:rPr lang="el-GR" sz="3800" dirty="0"/>
              <a:t> </a:t>
            </a:r>
            <a:endParaRPr lang="en-IN" sz="3800" dirty="0"/>
          </a:p>
          <a:p>
            <a:pPr marL="0" indent="0">
              <a:buNone/>
            </a:pPr>
            <a:r>
              <a:rPr lang="el-GR" sz="3800" dirty="0"/>
              <a:t>δ'([</a:t>
            </a:r>
            <a:r>
              <a:rPr lang="en-IN" sz="3800" dirty="0"/>
              <a:t>q1], 1) = </a:t>
            </a:r>
            <a:r>
              <a:rPr lang="el-GR" sz="3800" dirty="0"/>
              <a:t>δ(</a:t>
            </a:r>
            <a:r>
              <a:rPr lang="en-IN" sz="3800" dirty="0"/>
              <a:t>q1, 1) </a:t>
            </a:r>
          </a:p>
          <a:p>
            <a:pPr marL="0" indent="0">
              <a:buNone/>
            </a:pPr>
            <a:r>
              <a:rPr lang="en-IN" sz="3800" dirty="0"/>
              <a:t>                  = [q1]  --------------(A)</a:t>
            </a:r>
          </a:p>
          <a:p>
            <a:pPr marL="0" indent="0">
              <a:buNone/>
            </a:pPr>
            <a:r>
              <a:rPr lang="en-IN" sz="3800" b="1" dirty="0"/>
              <a:t>3.2 From B:</a:t>
            </a:r>
          </a:p>
          <a:p>
            <a:pPr marL="400050" lvl="1" indent="0">
              <a:buNone/>
            </a:pPr>
            <a:r>
              <a:rPr lang="el-GR" sz="3800" dirty="0"/>
              <a:t>δ'([</a:t>
            </a:r>
            <a:r>
              <a:rPr lang="en-IN" sz="3800" dirty="0"/>
              <a:t>q1,q2], 0) =</a:t>
            </a:r>
            <a:r>
              <a:rPr lang="el-GR" sz="3800" dirty="0"/>
              <a:t>   δ</a:t>
            </a:r>
            <a:r>
              <a:rPr lang="en-US" sz="3800" dirty="0"/>
              <a:t>(q1,0) U</a:t>
            </a:r>
            <a:r>
              <a:rPr lang="el-GR" sz="3800" dirty="0"/>
              <a:t> δ</a:t>
            </a:r>
            <a:r>
              <a:rPr lang="en-US" sz="3800" dirty="0"/>
              <a:t>(q2,0)</a:t>
            </a:r>
          </a:p>
          <a:p>
            <a:pPr marL="400050" lvl="1" indent="0">
              <a:buNone/>
            </a:pPr>
            <a:r>
              <a:rPr lang="en-US" sz="3800" dirty="0"/>
              <a:t>                        ={q1,q2} U {q2}</a:t>
            </a:r>
          </a:p>
          <a:p>
            <a:pPr marL="400050" lvl="1" indent="0">
              <a:buNone/>
            </a:pPr>
            <a:r>
              <a:rPr lang="en-US" sz="3800" dirty="0"/>
              <a:t>	              ={q1,q2} --------------(B)</a:t>
            </a:r>
          </a:p>
          <a:p>
            <a:pPr marL="400050" lvl="1" indent="0">
              <a:buNone/>
            </a:pPr>
            <a:endParaRPr lang="el-GR" sz="3800" dirty="0"/>
          </a:p>
          <a:p>
            <a:pPr marL="400050" lvl="1" indent="0">
              <a:buNone/>
            </a:pPr>
            <a:r>
              <a:rPr lang="el-GR" sz="3800" dirty="0"/>
              <a:t>δ'([</a:t>
            </a:r>
            <a:r>
              <a:rPr lang="en-IN" sz="3800" dirty="0"/>
              <a:t>q1,q2], 1) = </a:t>
            </a:r>
            <a:r>
              <a:rPr lang="el-GR" sz="3800" dirty="0"/>
              <a:t> δ</a:t>
            </a:r>
            <a:r>
              <a:rPr lang="en-US" sz="3800" dirty="0"/>
              <a:t>(q1,1) U</a:t>
            </a:r>
            <a:r>
              <a:rPr lang="el-GR" sz="3800" dirty="0"/>
              <a:t> δ</a:t>
            </a:r>
            <a:r>
              <a:rPr lang="en-US" sz="3800" dirty="0"/>
              <a:t>(q2,1)</a:t>
            </a:r>
          </a:p>
          <a:p>
            <a:pPr marL="400050" lvl="1" indent="0">
              <a:buNone/>
            </a:pPr>
            <a:r>
              <a:rPr lang="en-US" sz="3800" dirty="0"/>
              <a:t>	            ={q1} U{q1,q2}</a:t>
            </a:r>
            <a:endParaRPr lang="en-IN" sz="3800" dirty="0"/>
          </a:p>
          <a:p>
            <a:pPr marL="400050" lvl="1" indent="0">
              <a:buNone/>
            </a:pPr>
            <a:r>
              <a:rPr lang="en-IN" sz="3800" dirty="0"/>
              <a:t>	            = [q1, q2]  ------------(B)</a:t>
            </a:r>
          </a:p>
          <a:p>
            <a:pPr marL="400050" lvl="1" indent="0">
              <a:buNone/>
            </a:pPr>
            <a:endParaRPr lang="en-IN" sz="3800" dirty="0"/>
          </a:p>
          <a:p>
            <a:pPr marL="0" lvl="1" indent="0">
              <a:buNone/>
            </a:pPr>
            <a:r>
              <a:rPr lang="en-IN" sz="3800" b="1" dirty="0">
                <a:solidFill>
                  <a:srgbClr val="FF0000"/>
                </a:solidFill>
              </a:rPr>
              <a:t>Step 4: Final State = [B]</a:t>
            </a:r>
            <a:endParaRPr lang="en-IN" sz="3800" dirty="0"/>
          </a:p>
          <a:p>
            <a:pPr marL="400050" lvl="1" indent="0">
              <a:buNone/>
            </a:pPr>
            <a:endParaRPr lang="en-IN" sz="5500" dirty="0"/>
          </a:p>
          <a:p>
            <a:pPr marL="400050" lvl="1" indent="0">
              <a:buNone/>
            </a:pPr>
            <a:endParaRPr lang="en-IN" sz="7600" dirty="0"/>
          </a:p>
          <a:p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304800"/>
            <a:ext cx="3276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1828800"/>
            <a:ext cx="1676400" cy="11715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3352800"/>
            <a:ext cx="2714625" cy="13049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4953000"/>
            <a:ext cx="3124200" cy="13906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958125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7D3961-5F45-4BB5-ADB6-3DE039F6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Extended Transition Function of NFA </a:t>
            </a:r>
            <a:r>
              <a:rPr lang="en-US" dirty="0">
                <a:solidFill>
                  <a:srgbClr val="0070C0"/>
                </a:solidFill>
              </a:rPr>
              <a:t> (δ*)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404EA0-533C-47F9-BBA0-D19DC2D738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447800"/>
            <a:ext cx="8229600" cy="5257800"/>
          </a:xfrm>
          <a:blipFill>
            <a:blip r:embed="rId2"/>
            <a:stretch>
              <a:fillRect l="-1481" t="-2320" b="-2320"/>
            </a:stretch>
          </a:blipFill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>
                <a:noFill/>
              </a:rPr>
              <a:t> 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6096000"/>
            <a:ext cx="1724025" cy="2667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8234876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BE894D-4225-43D5-BFBF-EB5AA39E9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8600"/>
            <a:ext cx="8686800" cy="6629400"/>
          </a:xfrm>
          <a:ln>
            <a:solidFill>
              <a:srgbClr val="00B05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Find  </a:t>
            </a:r>
            <a:r>
              <a:rPr lang="en-US" sz="2800" dirty="0">
                <a:solidFill>
                  <a:srgbClr val="FF0000"/>
                </a:solidFill>
              </a:rPr>
              <a:t>δ*(q0,11), δ*(q0,01), δ*(q0,011), δ*(q0,111) from the given NFA: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Find: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i. δ*(q0,11):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δ*(q0,11)= </a:t>
            </a:r>
            <a:endParaRPr lang="en-US" sz="2800" dirty="0"/>
          </a:p>
          <a:p>
            <a:pPr>
              <a:buNone/>
            </a:pPr>
            <a:r>
              <a:rPr lang="en-US" dirty="0"/>
              <a:t>		  </a:t>
            </a:r>
          </a:p>
          <a:p>
            <a:pPr>
              <a:buNone/>
            </a:pPr>
            <a:r>
              <a:rPr lang="en-US" dirty="0"/>
              <a:t>                </a:t>
            </a:r>
          </a:p>
          <a:p>
            <a:pPr marL="1371600" indent="0">
              <a:lnSpc>
                <a:spcPct val="150000"/>
              </a:lnSpc>
              <a:buNone/>
            </a:pPr>
            <a:endParaRPr lang="en-US" sz="1800" b="1" dirty="0">
              <a:solidFill>
                <a:srgbClr val="000000"/>
              </a:solidFill>
              <a:effectLst/>
              <a:latin typeface="Cambria Math" panose="02040503050406030204" pitchFamily="18" charset="0"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 marL="1371600" indent="0">
              <a:lnSpc>
                <a:spcPct val="150000"/>
              </a:lnSpc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= δ(q0,1) U δ(q1,1)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0">
              <a:lnSpc>
                <a:spcPct val="150000"/>
              </a:lnSpc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          ={q0,q1} U {q2}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          ={q0,q1,q2}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60219"/>
            <a:ext cx="5094514" cy="13716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12AA0D-5120-4655-B347-CBE67E91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800475"/>
            <a:ext cx="1905000" cy="78105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5EDE5D10-0A67-4D93-83A9-6C4E2B6E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2895600"/>
            <a:ext cx="2743200" cy="1524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E2D926-132B-478E-A7DD-4D907B5A5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12" y="4578299"/>
            <a:ext cx="3381375" cy="21621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1200" y="2819400"/>
            <a:ext cx="1676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82050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FE1FF5-F1E2-40CE-BFA4-9CF7DF7AD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7316"/>
            <a:ext cx="8534400" cy="662448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ii. Find </a:t>
            </a:r>
            <a:r>
              <a:rPr lang="en-IN" sz="28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δ*(q0,01)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δ*(q0,01)=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  <a:latin typeface="Cambria Math" panose="02040503050406030204" pitchFamily="18" charset="0"/>
              </a:rPr>
              <a:t>	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  <a:latin typeface="Cambria Math" panose="02040503050406030204" pitchFamily="18" charset="0"/>
              </a:rPr>
              <a:t>                  </a:t>
            </a:r>
            <a:endParaRPr lang="en-IN" sz="2800" b="1" dirty="0">
              <a:latin typeface="Cambria Math" panose="02040503050406030204" pitchFamily="18" charset="0"/>
            </a:endParaRPr>
          </a:p>
          <a:p>
            <a:pPr marL="1371600" indent="0">
              <a:spcAft>
                <a:spcPts val="1000"/>
              </a:spcAft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= δ(q0,1) </a:t>
            </a:r>
          </a:p>
          <a:p>
            <a:pPr marL="1371600" indent="0">
              <a:spcAft>
                <a:spcPts val="1000"/>
              </a:spcAft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={q0,q1}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solidFill>
                  <a:srgbClr val="FF0000"/>
                </a:solidFill>
              </a:rPr>
              <a:t>iii. Find </a:t>
            </a:r>
            <a:r>
              <a:rPr lang="en-IN" sz="28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δ*(q0,011)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δ*(q0,011)=</a:t>
            </a:r>
            <a:r>
              <a:rPr lang="en-IN" sz="2800" b="1" dirty="0">
                <a:solidFill>
                  <a:srgbClr val="FF0000"/>
                </a:solidFill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	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            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  <a:latin typeface="Cambria Math" panose="02040503050406030204" pitchFamily="18" charset="0"/>
              </a:rPr>
              <a:t>                       =</a:t>
            </a:r>
            <a:r>
              <a:rPr lang="en-IN" sz="1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δ(q0,1) U δ(q1,1)</a:t>
            </a:r>
            <a:endParaRPr lang="en-IN" sz="2800" b="1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  <a:latin typeface="Cambria Math" panose="02040503050406030204" pitchFamily="18" charset="0"/>
              </a:rPr>
              <a:t>                        =</a:t>
            </a:r>
            <a:r>
              <a:rPr lang="en-IN" sz="1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{q0,q1} U{q2}  ={q0,q1,q2}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F639A8C8-A666-4DD9-86A7-9E00F0F84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4605" y="242887"/>
            <a:ext cx="2743200" cy="21336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972DF2F-70FF-4C15-BFAF-82C06CE6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33" y="655995"/>
            <a:ext cx="1457325" cy="704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7C8077F-FF5E-4674-9D63-92276C5A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720" y="1566862"/>
            <a:ext cx="1846005" cy="809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AFBBDA1-C403-4DC0-8278-5B9654E13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859" y="2590800"/>
            <a:ext cx="2969342" cy="2162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55A2F34-A873-46E4-8EBC-32C0A4580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275" y="3965780"/>
            <a:ext cx="2219325" cy="895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B895759-11F8-4966-AFEC-79A09C4A5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859" y="4861130"/>
            <a:ext cx="2371725" cy="790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55634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BB7009D-EA02-4D14-8E5F-4EFC9376D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4" y="24581"/>
            <a:ext cx="8898195" cy="6604819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dirty="0" err="1">
                <a:solidFill>
                  <a:srgbClr val="FF0000"/>
                </a:solidFill>
              </a:rPr>
              <a:t>iv.Find</a:t>
            </a:r>
            <a:r>
              <a:rPr lang="en-IN" dirty="0">
                <a:solidFill>
                  <a:srgbClr val="FF0000"/>
                </a:solidFill>
              </a:rPr>
              <a:t>: </a:t>
            </a:r>
            <a:r>
              <a:rPr lang="en-IN" sz="3200" b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δ*(q0,111)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δ*(q0,111)=</a:t>
            </a:r>
          </a:p>
          <a:p>
            <a:pPr marL="0" indent="0">
              <a:buNone/>
            </a:pPr>
            <a:endParaRPr lang="en-IN" sz="2800" b="1" dirty="0">
              <a:solidFill>
                <a:srgbClr val="000000"/>
              </a:solidFill>
              <a:latin typeface="Cambria Math" panose="02040503050406030204" pitchFamily="18" charset="0"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                   </a:t>
            </a:r>
            <a:endParaRPr lang="en-IN" sz="2800" b="1" dirty="0">
              <a:solidFill>
                <a:srgbClr val="FF0000"/>
              </a:solidFill>
              <a:effectLst/>
              <a:latin typeface="Cambria Math" panose="02040503050406030204" pitchFamily="18" charset="0"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IN" sz="2800" b="1" dirty="0">
                <a:solidFill>
                  <a:srgbClr val="FF0000"/>
                </a:solidFill>
                <a:latin typeface="Cambria Math" panose="02040503050406030204" pitchFamily="18" charset="0"/>
              </a:rPr>
              <a:t>	       =</a:t>
            </a:r>
            <a:r>
              <a:rPr lang="en-IN" sz="24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δ(q0,1) U δ(q1,1) U δ(q2,1)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0000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= </a:t>
            </a:r>
            <a:r>
              <a:rPr lang="en-IN" sz="24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{q0,q1} U{q2}U{q3} </a:t>
            </a:r>
          </a:p>
          <a:p>
            <a:pPr marL="0" indent="0">
              <a:buNone/>
            </a:pPr>
            <a:r>
              <a:rPr lang="en-IN" sz="24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                     = {q0,q1,q2,q3}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                      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000000"/>
                </a:solidFill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                      </a:t>
            </a:r>
            <a:r>
              <a:rPr lang="en-IN" sz="28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∴111 is  accepted.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146A3790-28A5-46AA-AE2C-C52BDEB74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4605" y="242887"/>
            <a:ext cx="2743200" cy="21336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FDB9632-0A82-4392-A59A-A0962377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1" y="2667000"/>
            <a:ext cx="3048000" cy="2162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69966FB-1866-415E-BD9A-FC55893D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500062"/>
            <a:ext cx="2066925" cy="809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C45A1EE-B1A7-44A6-BE51-4D28D1E07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55" y="1451793"/>
            <a:ext cx="2571750" cy="666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2337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1F4A32-FBFD-4CDC-94B6-1A5867E2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What is Theory of Computation or Automata Theory?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68684A-4B74-4398-AF9A-4CEEEF943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1"/>
            <a:ext cx="8762999" cy="5442856"/>
          </a:xfrm>
          <a:ln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2600" dirty="0"/>
              <a:t>It is the study of abstract mathematical machine and it deals with definitions and properties of different types of “computation models”. </a:t>
            </a:r>
          </a:p>
          <a:p>
            <a:pPr algn="just"/>
            <a:r>
              <a:rPr lang="en-US" sz="2600" dirty="0"/>
              <a:t>Examples of such computational models are:</a:t>
            </a:r>
          </a:p>
          <a:p>
            <a:pPr lvl="1" algn="just"/>
            <a:r>
              <a:rPr lang="en-US" sz="2600" b="1" dirty="0"/>
              <a:t>Finite Automata:</a:t>
            </a:r>
            <a:r>
              <a:rPr lang="en-US" sz="2600" dirty="0"/>
              <a:t> text processing, compilers, and hardware design.</a:t>
            </a:r>
          </a:p>
          <a:p>
            <a:pPr lvl="1" algn="just"/>
            <a:r>
              <a:rPr lang="en-US" sz="2600" b="1" dirty="0"/>
              <a:t>Context-Free Grammars:</a:t>
            </a:r>
            <a:r>
              <a:rPr lang="en-US" sz="2600" dirty="0"/>
              <a:t> define programming languages and in Artificial Intelligence.</a:t>
            </a:r>
          </a:p>
          <a:p>
            <a:pPr lvl="1" algn="just"/>
            <a:r>
              <a:rPr lang="en-US" sz="2600" b="1" dirty="0"/>
              <a:t>Context-Sensitive Grammars:</a:t>
            </a:r>
            <a:r>
              <a:rPr lang="en-US" sz="2600" dirty="0"/>
              <a:t> grammars used for compiler designing and in Artificial intelligence.</a:t>
            </a:r>
          </a:p>
          <a:p>
            <a:pPr lvl="1" algn="just"/>
            <a:r>
              <a:rPr lang="en-US" sz="2600" b="1" dirty="0"/>
              <a:t>Turing Machines:</a:t>
            </a:r>
            <a:r>
              <a:rPr lang="en-US" sz="2600" dirty="0"/>
              <a:t> These form a simple abstract model of a “real” computer.</a:t>
            </a:r>
            <a:endParaRPr lang="en-US" b="1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77928509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9FEA7E-095A-4733-9736-8112635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Theorem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E8ABB8-574D-422E-87F8-757A5A6D6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6388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Statement: </a:t>
            </a:r>
          </a:p>
          <a:p>
            <a:pPr marL="0" indent="0">
              <a:buNone/>
            </a:pPr>
            <a:r>
              <a:rPr lang="en-IN" dirty="0"/>
              <a:t>	For any NFA machine </a:t>
            </a:r>
            <a:r>
              <a:rPr lang="en-US" dirty="0"/>
              <a:t> M=(Q, ∑, q0, δ ,  A)</a:t>
            </a:r>
            <a:r>
              <a:rPr lang="en-IN" dirty="0"/>
              <a:t> accepting a language L ⊆ </a:t>
            </a:r>
            <a:r>
              <a:rPr lang="en-US" dirty="0"/>
              <a:t> ∑*, there  is a DFA machine M1= (Q, ∑, q0, δ ,  A)</a:t>
            </a:r>
            <a:r>
              <a:rPr lang="en-IN" dirty="0"/>
              <a:t> that accepts L.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733800"/>
            <a:ext cx="2743200" cy="21336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3657600"/>
            <a:ext cx="3124200" cy="21336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63779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Proof by Structural Induction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763000" cy="59436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/>
              <a:t>Proof: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DFA- M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is defined as follows: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=2</a:t>
            </a:r>
            <a:r>
              <a:rPr lang="en-US" baseline="30000" dirty="0">
                <a:solidFill>
                  <a:srgbClr val="7030A0"/>
                </a:solidFill>
              </a:rPr>
              <a:t>Q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q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=q</a:t>
            </a:r>
            <a:r>
              <a:rPr lang="en-US" baseline="-25000" dirty="0">
                <a:solidFill>
                  <a:srgbClr val="7030A0"/>
                </a:solidFill>
              </a:rPr>
              <a:t>0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>
                <a:solidFill>
                  <a:srgbClr val="7030A0"/>
                </a:solidFill>
              </a:rPr>
              <a:t>A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={qϵQ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|A</a:t>
            </a:r>
            <a:r>
              <a:rPr lang="en-US" b="1" dirty="0">
                <a:solidFill>
                  <a:srgbClr val="7030A0"/>
                </a:solidFill>
              </a:rPr>
              <a:t>⊆</a:t>
            </a:r>
            <a:r>
              <a:rPr lang="en-US" dirty="0">
                <a:solidFill>
                  <a:srgbClr val="7030A0"/>
                </a:solidFill>
              </a:rPr>
              <a:t>Q}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For,qϵQ</a:t>
            </a:r>
            <a:r>
              <a:rPr lang="en-US" baseline="-25000" dirty="0">
                <a:solidFill>
                  <a:srgbClr val="7030A0"/>
                </a:solidFill>
              </a:rPr>
              <a:t>1</a:t>
            </a:r>
            <a:r>
              <a:rPr lang="en-US" dirty="0">
                <a:solidFill>
                  <a:srgbClr val="7030A0"/>
                </a:solidFill>
              </a:rPr>
              <a:t> and aϵ∑,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To prove</a:t>
            </a:r>
            <a:r>
              <a:rPr lang="en-US" dirty="0">
                <a:solidFill>
                  <a:srgbClr val="002060"/>
                </a:solidFill>
              </a:rPr>
              <a:t>, δ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baseline="30000" dirty="0">
                <a:solidFill>
                  <a:srgbClr val="002060"/>
                </a:solidFill>
              </a:rPr>
              <a:t>*</a:t>
            </a:r>
            <a:r>
              <a:rPr lang="en-US" dirty="0">
                <a:solidFill>
                  <a:srgbClr val="002060"/>
                </a:solidFill>
              </a:rPr>
              <a:t>(q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,x)= δ*(q</a:t>
            </a:r>
            <a:r>
              <a:rPr lang="en-US" baseline="-25000" dirty="0">
                <a:solidFill>
                  <a:srgbClr val="002060"/>
                </a:solidFill>
              </a:rPr>
              <a:t>0</a:t>
            </a:r>
            <a:r>
              <a:rPr lang="en-US" dirty="0">
                <a:solidFill>
                  <a:srgbClr val="002060"/>
                </a:solidFill>
              </a:rPr>
              <a:t>,x)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M</a:t>
            </a:r>
            <a:r>
              <a:rPr lang="en-US" baseline="-25000" dirty="0">
                <a:solidFill>
                  <a:srgbClr val="00B050"/>
                </a:solidFill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accepts the same language as M</a:t>
            </a:r>
          </a:p>
          <a:p>
            <a:pPr>
              <a:buNone/>
            </a:pPr>
            <a:endParaRPr lang="en-US" sz="2000" dirty="0">
              <a:solidFill>
                <a:srgbClr val="002060"/>
              </a:solidFill>
            </a:endParaRPr>
          </a:p>
          <a:p>
            <a:pPr lvl="1">
              <a:buNone/>
            </a:pPr>
            <a:endParaRPr lang="en-US" dirty="0">
              <a:solidFill>
                <a:srgbClr val="7030A0"/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219200"/>
            <a:ext cx="3645284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3810000"/>
            <a:ext cx="3381375" cy="5238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763000" cy="6400800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Proof by Structural Induction:</a:t>
            </a:r>
          </a:p>
          <a:p>
            <a:pPr>
              <a:buNone/>
            </a:pPr>
            <a:r>
              <a:rPr lang="en-US" u="sng" dirty="0">
                <a:solidFill>
                  <a:srgbClr val="7030A0"/>
                </a:solidFill>
              </a:rPr>
              <a:t>1.Basis Step</a:t>
            </a:r>
          </a:p>
          <a:p>
            <a:pPr>
              <a:buNone/>
            </a:pPr>
            <a:r>
              <a:rPr lang="en-US" dirty="0">
                <a:solidFill>
                  <a:srgbClr val="C00000"/>
                </a:solidFill>
              </a:rPr>
              <a:t>Strings of length 0</a:t>
            </a:r>
          </a:p>
          <a:p>
            <a:pPr>
              <a:buNone/>
            </a:pPr>
            <a:r>
              <a:rPr lang="en-US" dirty="0"/>
              <a:t>If x=ꓥ,</a:t>
            </a:r>
          </a:p>
          <a:p>
            <a:pPr>
              <a:buNone/>
            </a:pPr>
            <a:r>
              <a:rPr lang="en-US" dirty="0"/>
              <a:t>	 LHS = δ</a:t>
            </a:r>
            <a:r>
              <a:rPr lang="en-US" baseline="-25000" dirty="0"/>
              <a:t>1</a:t>
            </a:r>
            <a:r>
              <a:rPr lang="en-US" baseline="30000" dirty="0"/>
              <a:t>*</a:t>
            </a:r>
            <a:r>
              <a:rPr lang="en-US" dirty="0"/>
              <a:t>(q</a:t>
            </a:r>
            <a:r>
              <a:rPr lang="en-US" baseline="-25000" dirty="0"/>
              <a:t>1</a:t>
            </a:r>
            <a:r>
              <a:rPr lang="en-US" dirty="0"/>
              <a:t>,x) = δ</a:t>
            </a:r>
            <a:r>
              <a:rPr lang="en-US" baseline="-25000" dirty="0"/>
              <a:t>1</a:t>
            </a:r>
            <a:r>
              <a:rPr lang="en-US" baseline="30000" dirty="0"/>
              <a:t>*</a:t>
            </a:r>
            <a:r>
              <a:rPr lang="en-US" dirty="0"/>
              <a:t>(q</a:t>
            </a:r>
            <a:r>
              <a:rPr lang="en-US" baseline="-25000" dirty="0"/>
              <a:t>1</a:t>
            </a:r>
            <a:r>
              <a:rPr lang="en-US" dirty="0"/>
              <a:t>,ꓥ)</a:t>
            </a:r>
          </a:p>
          <a:p>
            <a:pPr>
              <a:buNone/>
            </a:pPr>
            <a:r>
              <a:rPr lang="en-US" dirty="0"/>
              <a:t>		  = q</a:t>
            </a:r>
            <a:r>
              <a:rPr lang="en-US" baseline="-25000" dirty="0"/>
              <a:t>1</a:t>
            </a:r>
            <a:r>
              <a:rPr lang="en-US" dirty="0"/>
              <a:t>------- (By definition of δ</a:t>
            </a:r>
            <a:r>
              <a:rPr lang="en-US" baseline="-25000" dirty="0"/>
              <a:t>1</a:t>
            </a:r>
            <a:r>
              <a:rPr lang="en-US" baseline="30000" dirty="0"/>
              <a:t>*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= {q</a:t>
            </a:r>
            <a:r>
              <a:rPr lang="en-US" baseline="-25000" dirty="0"/>
              <a:t>0</a:t>
            </a:r>
            <a:r>
              <a:rPr lang="en-US" dirty="0"/>
              <a:t>}  ------- (By definition of q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	  = δ</a:t>
            </a:r>
            <a:r>
              <a:rPr lang="en-US" baseline="30000" dirty="0"/>
              <a:t>*</a:t>
            </a:r>
            <a:r>
              <a:rPr lang="en-US" dirty="0"/>
              <a:t>(q</a:t>
            </a:r>
            <a:r>
              <a:rPr lang="en-US" baseline="-25000" dirty="0"/>
              <a:t>0</a:t>
            </a:r>
            <a:r>
              <a:rPr lang="en-US" dirty="0"/>
              <a:t>,ꓥ)------- (By definition of δ</a:t>
            </a:r>
            <a:r>
              <a:rPr lang="en-US" baseline="30000" dirty="0"/>
              <a:t>*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= δ</a:t>
            </a:r>
            <a:r>
              <a:rPr lang="en-US" baseline="30000" dirty="0"/>
              <a:t>*</a:t>
            </a:r>
            <a:r>
              <a:rPr lang="en-US" dirty="0"/>
              <a:t>(q</a:t>
            </a:r>
            <a:r>
              <a:rPr lang="en-US" baseline="-25000" dirty="0"/>
              <a:t>0</a:t>
            </a:r>
            <a:r>
              <a:rPr lang="en-US" dirty="0"/>
              <a:t>,x) = RHS</a:t>
            </a:r>
          </a:p>
          <a:p>
            <a:pPr>
              <a:buNone/>
            </a:pPr>
            <a:r>
              <a:rPr lang="en-US" u="sng" dirty="0">
                <a:solidFill>
                  <a:srgbClr val="7030A0"/>
                </a:solidFill>
              </a:rPr>
              <a:t>2.Induction Hypothesis: </a:t>
            </a:r>
          </a:p>
          <a:p>
            <a:pPr lvl="1">
              <a:buNone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Assume the statement to be proved is true.</a:t>
            </a:r>
          </a:p>
          <a:p>
            <a:pPr>
              <a:buNone/>
            </a:pPr>
            <a:r>
              <a:rPr lang="en-US" dirty="0">
                <a:solidFill>
                  <a:srgbClr val="C00000"/>
                </a:solidFill>
              </a:rPr>
              <a:t>x is a string satisfying, </a:t>
            </a:r>
          </a:p>
          <a:p>
            <a:pPr>
              <a:buNone/>
            </a:pP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304800"/>
            <a:ext cx="2114550" cy="533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219200"/>
            <a:ext cx="3645284" cy="1447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5715000"/>
            <a:ext cx="2114550" cy="533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8839200" cy="64770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r>
              <a:rPr lang="en-US" u="sng" dirty="0">
                <a:solidFill>
                  <a:srgbClr val="7030A0"/>
                </a:solidFill>
              </a:rPr>
              <a:t>3.Induction Step: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To prove, for any </a:t>
            </a:r>
            <a:r>
              <a:rPr lang="en-US" dirty="0">
                <a:solidFill>
                  <a:srgbClr val="FF0000"/>
                </a:solidFill>
              </a:rPr>
              <a:t>aϵ∑, xϵ∑*</a:t>
            </a:r>
          </a:p>
          <a:p>
            <a:pPr>
              <a:buNone/>
            </a:pPr>
            <a:r>
              <a:rPr lang="en-US" dirty="0"/>
              <a:t>                                          to be proved</a:t>
            </a:r>
          </a:p>
          <a:p>
            <a:pPr>
              <a:buNone/>
            </a:pPr>
            <a:endParaRPr lang="en-US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sz="2400" dirty="0"/>
              <a:t>LHS=δ</a:t>
            </a:r>
            <a:r>
              <a:rPr lang="en-US" sz="2400" baseline="-25000" dirty="0"/>
              <a:t>1</a:t>
            </a:r>
            <a:r>
              <a:rPr lang="en-US" sz="2400" baseline="30000" dirty="0"/>
              <a:t>*</a:t>
            </a:r>
            <a:r>
              <a:rPr lang="en-US" sz="2400" dirty="0"/>
              <a:t>(q</a:t>
            </a:r>
            <a:r>
              <a:rPr lang="en-US" sz="2400" baseline="-25000" dirty="0"/>
              <a:t>1</a:t>
            </a:r>
            <a:r>
              <a:rPr lang="en-US" sz="2400" dirty="0"/>
              <a:t>,xa)=δ</a:t>
            </a:r>
            <a:r>
              <a:rPr lang="en-US" sz="2400" baseline="-25000" dirty="0"/>
              <a:t>1</a:t>
            </a:r>
            <a:r>
              <a:rPr lang="en-US" sz="2400" dirty="0"/>
              <a:t>(δ</a:t>
            </a:r>
            <a:r>
              <a:rPr lang="en-US" sz="2400" baseline="-25000" dirty="0"/>
              <a:t>1</a:t>
            </a:r>
            <a:r>
              <a:rPr lang="en-US" sz="2400" baseline="30000" dirty="0"/>
              <a:t>*</a:t>
            </a:r>
            <a:r>
              <a:rPr lang="en-US" sz="2400" dirty="0"/>
              <a:t>(q</a:t>
            </a:r>
            <a:r>
              <a:rPr lang="en-US" sz="2400" baseline="-25000" dirty="0"/>
              <a:t>1</a:t>
            </a:r>
            <a:r>
              <a:rPr lang="en-US" sz="2400" dirty="0"/>
              <a:t>,x),a)    ------- (By definition of δ</a:t>
            </a:r>
            <a:r>
              <a:rPr lang="en-US" sz="2400" baseline="-25000" dirty="0"/>
              <a:t>1</a:t>
            </a:r>
            <a:r>
              <a:rPr lang="en-US" sz="2400" baseline="30000" dirty="0"/>
              <a:t>*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			= δ</a:t>
            </a:r>
            <a:r>
              <a:rPr lang="en-US" sz="2400" baseline="-25000" dirty="0"/>
              <a:t>1</a:t>
            </a:r>
            <a:r>
              <a:rPr lang="en-US" sz="2400" dirty="0"/>
              <a:t>(δ</a:t>
            </a:r>
            <a:r>
              <a:rPr lang="en-US" sz="2400" baseline="30000" dirty="0"/>
              <a:t>*</a:t>
            </a:r>
            <a:r>
              <a:rPr lang="en-US" sz="2400" dirty="0"/>
              <a:t>(q</a:t>
            </a:r>
            <a:r>
              <a:rPr lang="en-US" sz="2400" baseline="-25000" dirty="0"/>
              <a:t>0</a:t>
            </a:r>
            <a:r>
              <a:rPr lang="en-US" sz="2400" dirty="0"/>
              <a:t>,x),a)  -------(By Induction Hypothesis)</a:t>
            </a:r>
          </a:p>
          <a:p>
            <a:pPr>
              <a:buNone/>
            </a:pPr>
            <a:r>
              <a:rPr lang="en-US" sz="2400" dirty="0"/>
              <a:t>			=                                   -------(By  1)</a:t>
            </a:r>
          </a:p>
          <a:p>
            <a:pPr>
              <a:buNone/>
            </a:pPr>
            <a:r>
              <a:rPr lang="en-US" sz="2400" dirty="0"/>
              <a:t>			=δ*(q</a:t>
            </a:r>
            <a:r>
              <a:rPr lang="en-US" sz="2400" baseline="-25000" dirty="0"/>
              <a:t>0</a:t>
            </a:r>
            <a:r>
              <a:rPr lang="en-US" sz="2400" dirty="0"/>
              <a:t>,xa) =RHS------- (By definition of δ</a:t>
            </a:r>
            <a:r>
              <a:rPr lang="en-US" sz="2400" baseline="30000" dirty="0"/>
              <a:t>*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Hence Proved.                                                          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endParaRPr lang="en-US" u="sng" dirty="0">
              <a:solidFill>
                <a:srgbClr val="7030A0"/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600200"/>
            <a:ext cx="2686050" cy="762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4876800"/>
            <a:ext cx="4331084" cy="1447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429000"/>
            <a:ext cx="2019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457200"/>
            <a:ext cx="1933575" cy="7429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1" y="1295400"/>
            <a:ext cx="2286000" cy="5238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1E101D-85E7-4D20-AA77-9EB867D3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NFA – with </a:t>
            </a:r>
            <a:r>
              <a:rPr lang="el-GR" dirty="0">
                <a:solidFill>
                  <a:srgbClr val="00B0F0"/>
                </a:solidFill>
              </a:rPr>
              <a:t>Λ</a:t>
            </a:r>
            <a:r>
              <a:rPr lang="en-IN" dirty="0">
                <a:solidFill>
                  <a:srgbClr val="00B0F0"/>
                </a:solidFill>
              </a:rPr>
              <a:t>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F5FA30-7A62-4EE5-AE31-DE0727C6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62000"/>
            <a:ext cx="8458200" cy="5791200"/>
          </a:xfrm>
          <a:ln>
            <a:solidFill>
              <a:srgbClr val="00B050"/>
            </a:solidFill>
          </a:ln>
        </p:spPr>
        <p:txBody>
          <a:bodyPr/>
          <a:lstStyle/>
          <a:p>
            <a:pPr lvl="0"/>
            <a:r>
              <a:rPr lang="en-US" dirty="0"/>
              <a:t>This allows transitions not only input symbols but also on null inputs.</a:t>
            </a:r>
          </a:p>
          <a:p>
            <a:pPr lvl="0"/>
            <a:r>
              <a:rPr lang="en-US" dirty="0"/>
              <a:t>Ʌ or ε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EPSILON )Empty </a:t>
            </a:r>
            <a:r>
              <a:rPr lang="en-US" dirty="0">
                <a:solidFill>
                  <a:srgbClr val="FF0000"/>
                </a:solidFill>
              </a:rPr>
              <a:t>string does not do any operation.</a:t>
            </a:r>
          </a:p>
          <a:p>
            <a:pPr lvl="1"/>
            <a:r>
              <a:rPr lang="en-US" dirty="0"/>
              <a:t>aɅ=a | oɅ=0 |1Ʌ = 1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="" xmlns:a16="http://schemas.microsoft.com/office/drawing/2014/main" id="{1471BDFE-6E12-4957-AFA9-16E06D891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62400"/>
            <a:ext cx="6172200" cy="1981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1887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88D6C9-29DA-4F77-AEFC-8A267B60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NFA-with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IN" dirty="0">
                <a:solidFill>
                  <a:srgbClr val="0070C0"/>
                </a:solidFill>
              </a:rPr>
              <a:t>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83CFD7F-27AD-4862-AD19-EF2A7CAAE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8382000" cy="53340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Example:</a:t>
            </a:r>
          </a:p>
          <a:p>
            <a:pPr lvl="1"/>
            <a:r>
              <a:rPr lang="en-IN" dirty="0" smtClean="0"/>
              <a:t>RE=0</a:t>
            </a:r>
            <a:r>
              <a:rPr lang="en-IN" dirty="0"/>
              <a:t>*</a:t>
            </a:r>
          </a:p>
          <a:p>
            <a:pPr lvl="1"/>
            <a:r>
              <a:rPr lang="en-IN" dirty="0"/>
              <a:t>NFA without NULL			</a:t>
            </a:r>
          </a:p>
          <a:p>
            <a:pPr>
              <a:buNone/>
            </a:pPr>
            <a:r>
              <a:rPr lang="en-IN" dirty="0" smtClean="0"/>
              <a:t>                                                          NFA with NULL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04F35F7-F224-4769-B5FE-AC885C8B5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971800"/>
            <a:ext cx="2295525" cy="154305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9103229-FBCB-4FC7-97B1-0986FF97D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581400"/>
            <a:ext cx="2781300" cy="16002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378479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532843-AAEF-4C31-BE81-23C14DD8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Formal definition of NFA with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IN" dirty="0">
                <a:solidFill>
                  <a:srgbClr val="0070C0"/>
                </a:solidFill>
              </a:rPr>
              <a:t> 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D40133-9EFC-46F1-B7C4-CA7AA7F84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66800"/>
                <a:ext cx="8534400" cy="5562600"/>
              </a:xfrm>
              <a:ln>
                <a:solidFill>
                  <a:srgbClr val="00B050"/>
                </a:solidFill>
              </a:ln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NFA -</a:t>
                </a:r>
                <a:r>
                  <a:rPr lang="el-GR" dirty="0"/>
                  <a:t>Λ </a:t>
                </a:r>
                <a:r>
                  <a:rPr lang="en-US" dirty="0"/>
                  <a:t>also has five tuples same as NFA, but with different transition function, as shown follows:</a:t>
                </a:r>
              </a:p>
              <a:p>
                <a:pPr marL="0" indent="0">
                  <a:buNone/>
                </a:pPr>
                <a:r>
                  <a:rPr lang="en-US" dirty="0"/>
                  <a:t> NFA -</a:t>
                </a:r>
                <a:r>
                  <a:rPr lang="el-GR" dirty="0"/>
                  <a:t> Λ </a:t>
                </a:r>
                <a:r>
                  <a:rPr lang="en-US" dirty="0"/>
                  <a:t>is a 5 tuple    M=(Q, ∑, q0, δ ,  A)  machine,</a:t>
                </a:r>
              </a:p>
              <a:p>
                <a:pPr marL="0" indent="0">
                  <a:buNone/>
                </a:pPr>
                <a:r>
                  <a:rPr lang="en-US" dirty="0"/>
                  <a:t> where,</a:t>
                </a:r>
              </a:p>
              <a:p>
                <a:pPr marL="0" indent="0">
                  <a:buNone/>
                </a:pPr>
                <a:r>
                  <a:rPr lang="en-US" dirty="0"/>
                  <a:t> 	Q -is a finite set of states </a:t>
                </a:r>
              </a:p>
              <a:p>
                <a:pPr marL="0" indent="0">
                  <a:buNone/>
                </a:pPr>
                <a:r>
                  <a:rPr lang="en-US" dirty="0"/>
                  <a:t>  	∑ - finite set of input symbols  </a:t>
                </a:r>
              </a:p>
              <a:p>
                <a:pPr marL="0" indent="0">
                  <a:buNone/>
                </a:pPr>
                <a:r>
                  <a:rPr lang="en-US" dirty="0"/>
                  <a:t>   q</a:t>
                </a:r>
                <a:r>
                  <a:rPr lang="en-IN" baseline="-25000" dirty="0"/>
                  <a:t>0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𝞮</m:t>
                    </m:r>
                  </m:oMath>
                </a14:m>
                <a:r>
                  <a:rPr lang="en-US" dirty="0"/>
                  <a:t> Q - Initial states</a:t>
                </a:r>
              </a:p>
              <a:p>
                <a:pPr marL="0" indent="0">
                  <a:buNone/>
                </a:pPr>
                <a:r>
                  <a:rPr lang="en-US" dirty="0"/>
                  <a:t>   A ⊆ Q  - Set of accepting states </a:t>
                </a:r>
              </a:p>
              <a:p>
                <a:pPr marL="0" indent="0">
                  <a:buNone/>
                </a:pPr>
                <a:r>
                  <a:rPr lang="en-US" dirty="0"/>
                  <a:t>   δ - transition function</a:t>
                </a:r>
              </a:p>
              <a:p>
                <a:pPr marL="0" indent="0">
                  <a:buNone/>
                </a:pPr>
                <a:r>
                  <a:rPr lang="en-IN" sz="3800" dirty="0">
                    <a:solidFill>
                      <a:srgbClr val="00B050"/>
                    </a:solidFill>
                  </a:rPr>
                  <a:t/>
                </a:r>
                <a:r>
                  <a:rPr lang="el-GR" sz="3800" dirty="0">
                    <a:solidFill>
                      <a:srgbClr val="00B050"/>
                    </a:solidFill>
                  </a:rPr>
                  <a:t>δ: </a:t>
                </a:r>
                <a:r>
                  <a:rPr lang="en-IN" sz="3800" dirty="0">
                    <a:solidFill>
                      <a:srgbClr val="00B050"/>
                    </a:solidFill>
                  </a:rPr>
                  <a:t>Q x ∑ </a:t>
                </a:r>
                <a14:m>
                  <m:oMath xmlns:m="http://schemas.openxmlformats.org/officeDocument/2006/math">
                    <m:r>
                      <a:rPr lang="en-IN" sz="3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IN" sz="3800" dirty="0">
                    <a:solidFill>
                      <a:srgbClr val="00B050"/>
                    </a:solidFill>
                  </a:rPr>
                  <a:t>{</a:t>
                </a:r>
                <a:r>
                  <a:rPr lang="el-GR" sz="3800" dirty="0">
                    <a:solidFill>
                      <a:srgbClr val="00B050"/>
                    </a:solidFill>
                  </a:rPr>
                  <a:t>Λ </a:t>
                </a:r>
                <a:r>
                  <a:rPr lang="en-IN" sz="3800" dirty="0">
                    <a:solidFill>
                      <a:srgbClr val="00B050"/>
                    </a:solidFill>
                  </a:rPr>
                  <a:t>}→2</a:t>
                </a:r>
                <a:r>
                  <a:rPr lang="en-IN" sz="3800" baseline="30000" dirty="0">
                    <a:solidFill>
                      <a:srgbClr val="00B050"/>
                    </a:solidFill>
                  </a:rPr>
                  <a:t>Q</a:t>
                </a:r>
              </a:p>
              <a:p>
                <a:pPr marL="0" indent="0">
                  <a:buNone/>
                </a:pPr>
                <a:endParaRPr lang="en-IN" baseline="30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16D40133-9EFC-46F1-B7C4-CA7AA7F84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66800"/>
                <a:ext cx="8534400" cy="5562600"/>
              </a:xfrm>
              <a:blipFill>
                <a:blip r:embed="rId2"/>
                <a:stretch>
                  <a:fillRect l="-1355" t="-1202" b="-2623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BD41D53-3679-4217-950E-B09339CC8F5B}"/>
              </a:ext>
            </a:extLst>
          </p:cNvPr>
          <p:cNvPicPr/>
          <p:nvPr/>
        </p:nvPicPr>
        <p:blipFill rotWithShape="1">
          <a:blip r:embed="rId3"/>
          <a:srcRect l="1441" t="15560" r="77509" b="51743"/>
          <a:stretch/>
        </p:blipFill>
        <p:spPr bwMode="auto">
          <a:xfrm>
            <a:off x="6019800" y="2971800"/>
            <a:ext cx="2362200" cy="2057400"/>
          </a:xfrm>
          <a:prstGeom prst="rect">
            <a:avLst/>
          </a:prstGeom>
          <a:ln>
            <a:solidFill>
              <a:srgbClr val="00B050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1F42AC-2838-48BD-98B6-90D3A8BF9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787" y="5410200"/>
            <a:ext cx="2562225" cy="10287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222833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9AA82F-8A05-4F39-9DA8-D456FB33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Epsilon (NULL) </a:t>
            </a:r>
            <a:r>
              <a:rPr lang="en-IN" dirty="0">
                <a:solidFill>
                  <a:srgbClr val="0070C0"/>
                </a:solidFill>
              </a:rPr>
              <a:t>Closure of a state -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IN" dirty="0">
                <a:solidFill>
                  <a:srgbClr val="0070C0"/>
                </a:solidFill>
              </a:rPr>
              <a:t>(q)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B6F26E-54B3-4F2C-B11B-804148C0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r>
              <a:rPr lang="el-GR" dirty="0"/>
              <a:t>Λ</a:t>
            </a:r>
            <a:r>
              <a:rPr lang="en-IN" dirty="0"/>
              <a:t>(q) of a set of states can be defined as follows:</a:t>
            </a:r>
          </a:p>
          <a:p>
            <a:r>
              <a:rPr lang="en-IN" dirty="0">
                <a:solidFill>
                  <a:srgbClr val="FF0000"/>
                </a:solidFill>
              </a:rPr>
              <a:t>It is a set of all states that can be reached from any state on 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IN" dirty="0">
                <a:solidFill>
                  <a:srgbClr val="FF0000"/>
                </a:solidFill>
              </a:rPr>
              <a:t> symbol</a:t>
            </a:r>
          </a:p>
          <a:p>
            <a:r>
              <a:rPr lang="en-IN" dirty="0"/>
              <a:t>Let </a:t>
            </a:r>
            <a:r>
              <a:rPr lang="en-US" dirty="0"/>
              <a:t>M=(Q, ∑, q0, δ ,  A) be a NFA-</a:t>
            </a:r>
            <a:r>
              <a:rPr lang="el-GR" dirty="0"/>
              <a:t> Λ</a:t>
            </a:r>
            <a:r>
              <a:rPr lang="en-IN" dirty="0"/>
              <a:t> machine and let S be any subset of Q.</a:t>
            </a:r>
          </a:p>
          <a:p>
            <a:r>
              <a:rPr lang="en-IN" dirty="0"/>
              <a:t>The </a:t>
            </a:r>
            <a:r>
              <a:rPr lang="el-GR" dirty="0"/>
              <a:t>Λ</a:t>
            </a:r>
            <a:r>
              <a:rPr lang="en-IN" dirty="0"/>
              <a:t>(S) is the set defined as follows: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>
                <a:solidFill>
                  <a:srgbClr val="FF0000"/>
                </a:solidFill>
              </a:rPr>
              <a:t>1. Every element of S is in element of 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IN" dirty="0">
                <a:solidFill>
                  <a:srgbClr val="FF0000"/>
                </a:solidFill>
              </a:rPr>
              <a:t>(S)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	2. For any q </a:t>
            </a: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𝞮</a:t>
            </a:r>
            <a:r>
              <a:rPr lang="el-GR" dirty="0">
                <a:solidFill>
                  <a:srgbClr val="FF0000"/>
                </a:solidFill>
              </a:rPr>
              <a:t> Λ</a:t>
            </a:r>
            <a:r>
              <a:rPr lang="en-IN" dirty="0">
                <a:solidFill>
                  <a:srgbClr val="FF0000"/>
                </a:solidFill>
              </a:rPr>
              <a:t>(S), every element of 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              </a:t>
            </a:r>
            <a:r>
              <a:rPr lang="en-US" dirty="0">
                <a:solidFill>
                  <a:srgbClr val="FF0000"/>
                </a:solidFill>
              </a:rPr>
              <a:t>δ(q,</a:t>
            </a:r>
            <a:r>
              <a:rPr lang="el-GR" dirty="0">
                <a:solidFill>
                  <a:srgbClr val="FF0000"/>
                </a:solidFill>
              </a:rPr>
              <a:t> Λ</a:t>
            </a:r>
            <a:r>
              <a:rPr lang="en-IN" dirty="0">
                <a:solidFill>
                  <a:srgbClr val="FF0000"/>
                </a:solidFill>
              </a:rPr>
              <a:t>) is in 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IN" dirty="0">
                <a:solidFill>
                  <a:srgbClr val="FF0000"/>
                </a:solidFill>
              </a:rPr>
              <a:t>(S)</a:t>
            </a:r>
          </a:p>
        </p:txBody>
      </p:sp>
    </p:spTree>
    <p:extLst>
      <p:ext uri="{BB962C8B-B14F-4D97-AF65-F5344CB8AC3E}">
        <p14:creationId xmlns="" xmlns:p14="http://schemas.microsoft.com/office/powerpoint/2010/main" val="4194389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Problems on </a:t>
            </a:r>
            <a:r>
              <a:rPr lang="en-US" dirty="0" smtClean="0">
                <a:solidFill>
                  <a:srgbClr val="FF0000"/>
                </a:solidFill>
              </a:rPr>
              <a:t>Ʌ 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1. </a:t>
            </a: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Ʌ(q0)={                   }            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Ʌ(q1) ={                   }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Ʌ(q2)={        }				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		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143000"/>
            <a:ext cx="4343400" cy="10001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3429000"/>
            <a:ext cx="370840" cy="29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429000"/>
            <a:ext cx="387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0" y="3962400"/>
            <a:ext cx="584835" cy="36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3352800"/>
            <a:ext cx="584835" cy="36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2819400"/>
            <a:ext cx="370840" cy="29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2819400"/>
            <a:ext cx="387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2819400"/>
            <a:ext cx="584835" cy="36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Problems on </a:t>
            </a:r>
            <a:r>
              <a:rPr lang="en-US" dirty="0" smtClean="0">
                <a:solidFill>
                  <a:srgbClr val="FF0000"/>
                </a:solidFill>
              </a:rPr>
              <a:t>Ʌ 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2. </a:t>
            </a: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Ʌ(q0)={                          }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Ʌ(q1) ={                         }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Ʌ(q2)={      }				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					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3902075" cy="133508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3352800"/>
            <a:ext cx="370840" cy="29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3352800"/>
            <a:ext cx="387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2800" y="3352800"/>
            <a:ext cx="584835" cy="36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2819400"/>
            <a:ext cx="370840" cy="296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2819400"/>
            <a:ext cx="387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95600" y="2743200"/>
            <a:ext cx="584835" cy="36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3962400"/>
            <a:ext cx="584835" cy="36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21DBCA9-9D13-4942-B3BB-84B8CF703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"/>
            <a:ext cx="7772399" cy="6049963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16285114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7D3961-5F45-4BB5-ADB6-3DE039F6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Extended Transition Function of </a:t>
            </a:r>
            <a:r>
              <a:rPr lang="en-IN" dirty="0" smtClean="0">
                <a:solidFill>
                  <a:srgbClr val="0070C0"/>
                </a:solidFill>
              </a:rPr>
              <a:t/>
            </a:r>
            <a:br>
              <a:rPr lang="en-IN" dirty="0" smtClean="0">
                <a:solidFill>
                  <a:srgbClr val="0070C0"/>
                </a:solidFill>
              </a:rPr>
            </a:br>
            <a:r>
              <a:rPr lang="en-IN" dirty="0" smtClean="0">
                <a:solidFill>
                  <a:srgbClr val="0070C0"/>
                </a:solidFill>
              </a:rPr>
              <a:t>NFA-</a:t>
            </a:r>
            <a:r>
              <a:rPr lang="el-GR" dirty="0" smtClean="0"/>
              <a:t> </a:t>
            </a:r>
            <a:r>
              <a:rPr lang="el-GR" dirty="0">
                <a:solidFill>
                  <a:srgbClr val="0070C0"/>
                </a:solidFill>
              </a:rPr>
              <a:t>Λ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 (δ*)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404EA0-533C-47F9-BBA0-D19DC2D73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  <a:ln>
            <a:solidFill>
              <a:srgbClr val="00B050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sz="3100" dirty="0"/>
              <a:t>δ*</a:t>
            </a:r>
          </a:p>
          <a:p>
            <a:pPr lvl="1"/>
            <a:r>
              <a:rPr lang="en-US" sz="3100" dirty="0"/>
              <a:t>Describes what happens when we start in a any state and follow any sequence of inputs.</a:t>
            </a:r>
          </a:p>
          <a:p>
            <a:pPr lvl="1"/>
            <a:r>
              <a:rPr lang="en-US" sz="3100" dirty="0"/>
              <a:t>Definition of δ*:</a:t>
            </a:r>
          </a:p>
          <a:p>
            <a:pPr marL="457200" lvl="1" indent="0">
              <a:buNone/>
            </a:pPr>
            <a:r>
              <a:rPr lang="en-US" sz="3100" dirty="0"/>
              <a:t>		Let M= </a:t>
            </a:r>
            <a:r>
              <a:rPr lang="el-GR" sz="3100" dirty="0"/>
              <a:t>(Q,Σ,δ,q0,</a:t>
            </a:r>
            <a:r>
              <a:rPr lang="en-IN" sz="3100" dirty="0"/>
              <a:t>A</a:t>
            </a:r>
            <a:r>
              <a:rPr lang="el-GR" sz="3100" dirty="0"/>
              <a:t>)</a:t>
            </a:r>
            <a:r>
              <a:rPr lang="en-IN" sz="3100" dirty="0"/>
              <a:t> be a NFA with</a:t>
            </a:r>
            <a:r>
              <a:rPr lang="el-GR" sz="3100" dirty="0"/>
              <a:t> Λ</a:t>
            </a:r>
            <a:r>
              <a:rPr lang="en-IN" sz="3100" dirty="0"/>
              <a:t> . </a:t>
            </a:r>
          </a:p>
          <a:p>
            <a:pPr marL="457200" lvl="1" indent="0">
              <a:buNone/>
            </a:pPr>
            <a:r>
              <a:rPr lang="en-IN" sz="3100" dirty="0"/>
              <a:t>We define the </a:t>
            </a:r>
            <a:r>
              <a:rPr lang="en-US" sz="3100" dirty="0"/>
              <a:t>function δ* : Q x ∑ *</a:t>
            </a:r>
            <a:r>
              <a:rPr lang="en-IN" sz="3100" dirty="0"/>
              <a:t> {</a:t>
            </a:r>
            <a:r>
              <a:rPr lang="el-GR" sz="3100" dirty="0"/>
              <a:t>Λ </a:t>
            </a:r>
            <a:r>
              <a:rPr lang="en-IN" sz="3100" dirty="0"/>
              <a:t>}→2</a:t>
            </a:r>
            <a:r>
              <a:rPr lang="en-IN" sz="3100" baseline="30000" dirty="0"/>
              <a:t>Q  </a:t>
            </a:r>
            <a:r>
              <a:rPr lang="en-IN" sz="3100" dirty="0"/>
              <a:t>as follows:</a:t>
            </a:r>
          </a:p>
          <a:p>
            <a:pPr marL="457200" lvl="1" indent="0">
              <a:buNone/>
            </a:pPr>
            <a:r>
              <a:rPr lang="en-IN" sz="3100" dirty="0"/>
              <a:t>	1. For any state q </a:t>
            </a:r>
            <a:r>
              <a:rPr lang="en-US" sz="3100" dirty="0">
                <a:latin typeface="Cambria Math" panose="02040503050406030204" pitchFamily="18" charset="0"/>
                <a:ea typeface="Cambria Math" panose="02040503050406030204" pitchFamily="18" charset="0"/>
              </a:rPr>
              <a:t>𝞮 Q , </a:t>
            </a:r>
            <a:r>
              <a:rPr lang="en-US" sz="3100" dirty="0">
                <a:solidFill>
                  <a:srgbClr val="FF0000"/>
                </a:solidFill>
              </a:rPr>
              <a:t>δ* (q, </a:t>
            </a:r>
            <a:r>
              <a:rPr lang="el-GR" sz="3100" dirty="0">
                <a:solidFill>
                  <a:srgbClr val="FF0000"/>
                </a:solidFill>
              </a:rPr>
              <a:t>Λ </a:t>
            </a:r>
            <a:r>
              <a:rPr lang="en-IN" sz="3100" dirty="0">
                <a:solidFill>
                  <a:srgbClr val="FF0000"/>
                </a:solidFill>
              </a:rPr>
              <a:t>) = </a:t>
            </a:r>
            <a:r>
              <a:rPr lang="el-GR" sz="3100" dirty="0">
                <a:solidFill>
                  <a:srgbClr val="FF0000"/>
                </a:solidFill>
              </a:rPr>
              <a:t>Λ </a:t>
            </a:r>
            <a:r>
              <a:rPr lang="en-US" sz="3100" dirty="0">
                <a:solidFill>
                  <a:srgbClr val="FF0000"/>
                </a:solidFill>
              </a:rPr>
              <a:t>(</a:t>
            </a:r>
            <a:r>
              <a:rPr lang="en-IN" sz="3100" dirty="0">
                <a:solidFill>
                  <a:srgbClr val="FF0000"/>
                </a:solidFill>
              </a:rPr>
              <a:t>q)</a:t>
            </a:r>
          </a:p>
          <a:p>
            <a:pPr marL="457200" lvl="1" indent="0">
              <a:buNone/>
            </a:pPr>
            <a:r>
              <a:rPr lang="en-IN" sz="3100" dirty="0"/>
              <a:t>	2. for any state q </a:t>
            </a:r>
            <a:r>
              <a:rPr lang="en-US" sz="3100" dirty="0">
                <a:latin typeface="Cambria Math" panose="02040503050406030204" pitchFamily="18" charset="0"/>
                <a:ea typeface="Cambria Math" panose="02040503050406030204" pitchFamily="18" charset="0"/>
              </a:rPr>
              <a:t>𝞮 Q , y 𝞮</a:t>
            </a:r>
            <a:r>
              <a:rPr lang="en-US" sz="3100" dirty="0"/>
              <a:t>∑ *, a </a:t>
            </a:r>
            <a:r>
              <a:rPr lang="en-US" sz="3100" dirty="0">
                <a:latin typeface="Cambria Math" panose="02040503050406030204" pitchFamily="18" charset="0"/>
                <a:ea typeface="Cambria Math" panose="02040503050406030204" pitchFamily="18" charset="0"/>
              </a:rPr>
              <a:t>𝞮 </a:t>
            </a:r>
            <a:r>
              <a:rPr lang="en-US" sz="3100" dirty="0" smtClean="0"/>
              <a:t>∑</a:t>
            </a:r>
          </a:p>
          <a:p>
            <a:pPr marL="457200" lvl="1" indent="0">
              <a:buNone/>
            </a:pPr>
            <a:endParaRPr lang="en-US" sz="3100" dirty="0"/>
          </a:p>
          <a:p>
            <a:pPr marL="457200" lvl="1" indent="0">
              <a:buNone/>
            </a:pPr>
            <a:r>
              <a:rPr lang="en-US" sz="3100" dirty="0"/>
              <a:t>		</a:t>
            </a:r>
            <a:endParaRPr lang="en-US" sz="3100" dirty="0" smtClean="0"/>
          </a:p>
          <a:p>
            <a:pPr marL="457200" lvl="1" indent="0">
              <a:buNone/>
            </a:pPr>
            <a:r>
              <a:rPr lang="en-US" sz="3100" dirty="0" smtClean="0">
                <a:solidFill>
                  <a:srgbClr val="FF0000"/>
                </a:solidFill>
              </a:rPr>
              <a:t>                        </a:t>
            </a:r>
            <a:r>
              <a:rPr lang="en-US" sz="3400" dirty="0" smtClean="0">
                <a:solidFill>
                  <a:srgbClr val="FF0000"/>
                </a:solidFill>
              </a:rPr>
              <a:t>δ</a:t>
            </a:r>
            <a:r>
              <a:rPr lang="en-US" sz="3400" dirty="0">
                <a:solidFill>
                  <a:srgbClr val="FF0000"/>
                </a:solidFill>
              </a:rPr>
              <a:t>*(q, ya) </a:t>
            </a:r>
            <a:r>
              <a:rPr lang="el-GR" sz="3400" dirty="0" smtClean="0">
                <a:solidFill>
                  <a:srgbClr val="FF0000"/>
                </a:solidFill>
              </a:rPr>
              <a:t> </a:t>
            </a:r>
            <a:endParaRPr lang="en-US" sz="34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 δ* - to read a string</a:t>
            </a:r>
          </a:p>
          <a:p>
            <a:pPr marL="0" lvl="1" indent="0">
              <a:buNone/>
            </a:pPr>
            <a:r>
              <a:rPr lang="en-US" dirty="0"/>
              <a:t>δ – to read a symbol</a:t>
            </a:r>
          </a:p>
          <a:p>
            <a:pPr marL="457200" lvl="1" indent="0">
              <a:buNone/>
            </a:pPr>
            <a:endParaRPr lang="el-GR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IN" dirty="0"/>
          </a:p>
          <a:p>
            <a:endParaRPr lang="en-IN" dirty="0"/>
          </a:p>
          <a:p>
            <a:pPr lvl="1"/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4267200"/>
            <a:ext cx="2276475" cy="1295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93298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Extended Transition Function </a:t>
            </a:r>
            <a:r>
              <a:rPr lang="en-US" dirty="0" smtClean="0">
                <a:solidFill>
                  <a:srgbClr val="0070C0"/>
                </a:solidFill>
              </a:rPr>
              <a:t>(δ*)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5626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600200"/>
            <a:ext cx="4267200" cy="1905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114800"/>
            <a:ext cx="4038600" cy="2209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4038600"/>
            <a:ext cx="3810000" cy="2286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Problem on </a:t>
            </a:r>
            <a:r>
              <a:rPr lang="en-US" dirty="0" smtClean="0">
                <a:solidFill>
                  <a:srgbClr val="0070C0"/>
                </a:solidFill>
              </a:rPr>
              <a:t>δ*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864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i.Find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IN" dirty="0" smtClean="0">
                <a:solidFill>
                  <a:srgbClr val="FF0000"/>
                </a:solidFill>
              </a:rPr>
              <a:t>δ*(q0,</a:t>
            </a:r>
            <a:r>
              <a:rPr lang="en-US" dirty="0" smtClean="0">
                <a:solidFill>
                  <a:srgbClr val="FF0000"/>
                </a:solidFill>
              </a:rPr>
              <a:t>Ʌ) </a:t>
            </a:r>
            <a:r>
              <a:rPr lang="en-US" b="1" dirty="0" smtClean="0"/>
              <a:t>= Ʌ({q0})</a:t>
            </a:r>
          </a:p>
          <a:p>
            <a:pPr>
              <a:buNone/>
            </a:pPr>
            <a:r>
              <a:rPr lang="en-US" b="1" dirty="0" smtClean="0"/>
              <a:t>		  </a:t>
            </a:r>
            <a:r>
              <a:rPr lang="en-IN" dirty="0" smtClean="0">
                <a:solidFill>
                  <a:srgbClr val="FF0000"/>
                </a:solidFill>
              </a:rPr>
              <a:t>δ*(q0,</a:t>
            </a:r>
            <a:r>
              <a:rPr lang="en-US" dirty="0" smtClean="0">
                <a:solidFill>
                  <a:srgbClr val="FF0000"/>
                </a:solidFill>
              </a:rPr>
              <a:t>Ʌ) </a:t>
            </a:r>
            <a:r>
              <a:rPr lang="en-US" b="1" dirty="0" smtClean="0">
                <a:solidFill>
                  <a:srgbClr val="FF0000"/>
                </a:solidFill>
              </a:rPr>
              <a:t>= {q0,p,t}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447800"/>
            <a:ext cx="5476875" cy="23050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228600"/>
            <a:ext cx="8610600" cy="64008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ii.Find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IN" dirty="0" smtClean="0">
                <a:solidFill>
                  <a:srgbClr val="FF0000"/>
                </a:solidFill>
              </a:rPr>
              <a:t>δ*(q0,</a:t>
            </a:r>
            <a:r>
              <a:rPr lang="en-US" dirty="0" smtClean="0">
                <a:solidFill>
                  <a:srgbClr val="FF0000"/>
                </a:solidFill>
              </a:rPr>
              <a:t>0)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δ*(q0,</a:t>
            </a:r>
            <a:r>
              <a:rPr lang="en-US" dirty="0" smtClean="0"/>
              <a:t>Ʌ0)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IN" b="1" dirty="0" smtClean="0"/>
              <a:t>=</a:t>
            </a:r>
            <a:r>
              <a:rPr lang="en-IN" dirty="0" smtClean="0"/>
              <a:t>Ʌ(δ(q0,0) U δ(p,0) U δ(t,0))</a:t>
            </a:r>
          </a:p>
          <a:p>
            <a:pPr>
              <a:buNone/>
            </a:pPr>
            <a:r>
              <a:rPr lang="en-IN" dirty="0" smtClean="0"/>
              <a:t>=Ʌ(</a:t>
            </a:r>
            <a:r>
              <a:rPr lang="en-IN" b="1" dirty="0" smtClean="0"/>
              <a:t>∅</a:t>
            </a:r>
            <a:r>
              <a:rPr lang="en-IN" dirty="0" smtClean="0"/>
              <a:t> U{P}U{u})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= Ʌ({p,u})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={p,u}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76400"/>
            <a:ext cx="2133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38400"/>
            <a:ext cx="20859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114800"/>
            <a:ext cx="3429000" cy="1905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533400"/>
            <a:ext cx="3571875" cy="23050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3600" y="3276600"/>
            <a:ext cx="1895475" cy="4286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228600"/>
            <a:ext cx="8610600" cy="64008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ii.Find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IN" dirty="0" smtClean="0">
                <a:solidFill>
                  <a:srgbClr val="FF0000"/>
                </a:solidFill>
              </a:rPr>
              <a:t>δ*(q0,</a:t>
            </a:r>
            <a:r>
              <a:rPr lang="en-US" dirty="0" smtClean="0">
                <a:solidFill>
                  <a:srgbClr val="FF0000"/>
                </a:solidFill>
              </a:rPr>
              <a:t>01)</a:t>
            </a:r>
          </a:p>
          <a:p>
            <a:pPr>
              <a:buNone/>
            </a:pPr>
            <a:r>
              <a:rPr lang="en-IN" dirty="0" smtClean="0"/>
              <a:t>δ*(q0,</a:t>
            </a:r>
            <a:r>
              <a:rPr lang="en-US" dirty="0" smtClean="0"/>
              <a:t>01)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IN" b="1" dirty="0" smtClean="0"/>
              <a:t>=</a:t>
            </a:r>
            <a:r>
              <a:rPr lang="en-IN" dirty="0" smtClean="0"/>
              <a:t>Ʌ(δ(p,1) U δ(u,1))</a:t>
            </a:r>
          </a:p>
          <a:p>
            <a:pPr>
              <a:buNone/>
            </a:pPr>
            <a:r>
              <a:rPr lang="en-IN" dirty="0" smtClean="0"/>
              <a:t>=Ʌ({r}U</a:t>
            </a:r>
            <a:r>
              <a:rPr lang="en-IN" b="1" dirty="0" smtClean="0"/>
              <a:t>∅</a:t>
            </a:r>
            <a:r>
              <a:rPr lang="en-IN" dirty="0" smtClean="0"/>
              <a:t>)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= Ʌ({r})</a:t>
            </a:r>
            <a:endParaRPr lang="en-US" dirty="0" smtClean="0"/>
          </a:p>
          <a:p>
            <a:pPr>
              <a:buNone/>
            </a:pPr>
            <a:r>
              <a:rPr lang="en-IN" dirty="0" smtClean="0">
                <a:solidFill>
                  <a:srgbClr val="FF0000"/>
                </a:solidFill>
              </a:rPr>
              <a:t>δ*(q0,</a:t>
            </a:r>
            <a:r>
              <a:rPr lang="en-US" dirty="0" smtClean="0">
                <a:solidFill>
                  <a:srgbClr val="FF0000"/>
                </a:solidFill>
              </a:rPr>
              <a:t>01) </a:t>
            </a:r>
            <a:r>
              <a:rPr lang="en-IN" dirty="0" smtClean="0"/>
              <a:t>={r}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4114800"/>
            <a:ext cx="3429000" cy="1905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533400"/>
            <a:ext cx="3571875" cy="23050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2971800"/>
            <a:ext cx="1895475" cy="4286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524000"/>
            <a:ext cx="20383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2362200"/>
            <a:ext cx="20764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0" y="3581400"/>
            <a:ext cx="1590675" cy="4000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228600"/>
            <a:ext cx="8610600" cy="64008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iii.Find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IN" dirty="0" smtClean="0">
                <a:solidFill>
                  <a:srgbClr val="FF0000"/>
                </a:solidFill>
              </a:rPr>
              <a:t>δ*(q0,</a:t>
            </a:r>
            <a:r>
              <a:rPr lang="en-US" dirty="0" smtClean="0">
                <a:solidFill>
                  <a:srgbClr val="FF0000"/>
                </a:solidFill>
              </a:rPr>
              <a:t>010)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δ*(q0,</a:t>
            </a:r>
            <a:r>
              <a:rPr lang="en-US" dirty="0" smtClean="0"/>
              <a:t>010)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IN" b="1" dirty="0" smtClean="0"/>
              <a:t>=</a:t>
            </a:r>
            <a:r>
              <a:rPr lang="en-IN" dirty="0" smtClean="0"/>
              <a:t>Ʌ(δ(r,0))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= Ʌ({s})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={s,w,q0,p,t}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Accepted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4114800"/>
            <a:ext cx="3429000" cy="1905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533400"/>
            <a:ext cx="3571875" cy="23050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2971800"/>
            <a:ext cx="1895475" cy="4286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3505200"/>
            <a:ext cx="1590675" cy="4000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1676400"/>
            <a:ext cx="22098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" y="2362200"/>
            <a:ext cx="18002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34200" y="3505200"/>
            <a:ext cx="1676400" cy="4953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Conversion of NFA-Ʌ to an NFA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382000" cy="5181600"/>
          </a:xfrm>
          <a:ln>
            <a:solidFill>
              <a:srgbClr val="00B050"/>
            </a:solidFill>
          </a:ln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Find Ʌ-closure of all states</a:t>
            </a:r>
          </a:p>
          <a:p>
            <a:pPr marL="514350" indent="-514350">
              <a:buNone/>
            </a:pPr>
            <a:r>
              <a:rPr lang="en-US" dirty="0"/>
              <a:t>Ʌ-closure(A</a:t>
            </a:r>
            <a:r>
              <a:rPr lang="en-US" dirty="0" smtClean="0"/>
              <a:t>)</a:t>
            </a:r>
          </a:p>
          <a:p>
            <a:pPr marL="514350" indent="-514350">
              <a:buNone/>
            </a:pPr>
            <a:r>
              <a:rPr lang="en-US" dirty="0" smtClean="0"/>
              <a:t>         ={</a:t>
            </a:r>
            <a:r>
              <a:rPr lang="en-US" dirty="0"/>
              <a:t>A,B,D}</a:t>
            </a:r>
          </a:p>
          <a:p>
            <a:pPr marL="514350" indent="-514350">
              <a:buNone/>
            </a:pPr>
            <a:r>
              <a:rPr lang="en-US" dirty="0"/>
              <a:t>Ʌ-closure(B</a:t>
            </a:r>
            <a:r>
              <a:rPr lang="en-US" dirty="0" smtClean="0"/>
              <a:t>)</a:t>
            </a:r>
          </a:p>
          <a:p>
            <a:pPr marL="514350" indent="-514350">
              <a:buNone/>
            </a:pPr>
            <a:r>
              <a:rPr lang="en-US" dirty="0" smtClean="0"/>
              <a:t>           ={</a:t>
            </a:r>
            <a:r>
              <a:rPr lang="en-US" dirty="0"/>
              <a:t>B,D}</a:t>
            </a:r>
          </a:p>
          <a:p>
            <a:pPr marL="514350" indent="-514350">
              <a:buNone/>
            </a:pPr>
            <a:r>
              <a:rPr lang="en-US" dirty="0"/>
              <a:t>Ʌ-closure(C</a:t>
            </a:r>
            <a:r>
              <a:rPr lang="en-US" dirty="0" smtClean="0"/>
              <a:t>)</a:t>
            </a:r>
          </a:p>
          <a:p>
            <a:pPr marL="514350" indent="-514350">
              <a:buNone/>
            </a:pPr>
            <a:r>
              <a:rPr lang="en-US" dirty="0" smtClean="0"/>
              <a:t>           ={</a:t>
            </a:r>
            <a:r>
              <a:rPr lang="en-US" dirty="0"/>
              <a:t>C}</a:t>
            </a:r>
          </a:p>
          <a:p>
            <a:pPr marL="514350" indent="-514350">
              <a:buNone/>
            </a:pPr>
            <a:r>
              <a:rPr lang="en-US" dirty="0"/>
              <a:t>Ʌ-closure(D</a:t>
            </a:r>
            <a:r>
              <a:rPr lang="en-US" dirty="0" smtClean="0"/>
              <a:t>)</a:t>
            </a:r>
          </a:p>
          <a:p>
            <a:pPr marL="514350" indent="-514350">
              <a:buNone/>
            </a:pPr>
            <a:r>
              <a:rPr lang="en-US" dirty="0" smtClean="0"/>
              <a:t>          ={</a:t>
            </a:r>
            <a:r>
              <a:rPr lang="en-US" dirty="0"/>
              <a:t>D}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172200" cy="16764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4343400"/>
            <a:ext cx="221932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991600" cy="68580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Find δ</a:t>
            </a:r>
            <a:r>
              <a:rPr lang="en-US" baseline="30000" dirty="0">
                <a:solidFill>
                  <a:srgbClr val="FF0000"/>
                </a:solidFill>
              </a:rPr>
              <a:t>*</a:t>
            </a:r>
            <a:r>
              <a:rPr lang="en-US" dirty="0">
                <a:solidFill>
                  <a:srgbClr val="FF0000"/>
                </a:solidFill>
              </a:rPr>
              <a:t> for all the states: </a:t>
            </a:r>
          </a:p>
          <a:p>
            <a:pPr marL="571500" lvl="0" indent="-571500">
              <a:buAutoNum type="romanLcPeriod"/>
            </a:pPr>
            <a:r>
              <a:rPr lang="en-IN" b="1" dirty="0">
                <a:solidFill>
                  <a:srgbClr val="FF0000"/>
                </a:solidFill>
              </a:rPr>
              <a:t>δ*(A,0)=</a:t>
            </a:r>
            <a:r>
              <a:rPr lang="en-IN" b="1" dirty="0"/>
              <a:t>δ*(A,Ʌ0)</a:t>
            </a:r>
          </a:p>
          <a:p>
            <a:pPr marL="571500" lvl="0" indent="-571500">
              <a:buAutoNum type="romanLcPeriod"/>
            </a:pPr>
            <a:endParaRPr lang="en-IN" b="1" dirty="0"/>
          </a:p>
          <a:p>
            <a:pPr marL="571500" lvl="0" indent="-571500">
              <a:buAutoNum type="romanLcPeriod"/>
            </a:pPr>
            <a:endParaRPr lang="en-IN" b="1" dirty="0"/>
          </a:p>
          <a:p>
            <a:pPr lvl="1">
              <a:buNone/>
            </a:pPr>
            <a:r>
              <a:rPr lang="en-IN" dirty="0"/>
              <a:t>			    =Ʌ(δ(A,0) U δ(B,0) U δ(D,0)) </a:t>
            </a:r>
          </a:p>
          <a:p>
            <a:pPr lvl="1">
              <a:buNone/>
            </a:pPr>
            <a:r>
              <a:rPr lang="en-IN" dirty="0"/>
              <a:t>    		    =Ʌ(A,C,D)</a:t>
            </a:r>
            <a:endParaRPr lang="en-US" sz="1200" dirty="0"/>
          </a:p>
          <a:p>
            <a:pPr lvl="1">
              <a:buNone/>
            </a:pPr>
            <a:r>
              <a:rPr lang="en-IN" dirty="0"/>
              <a:t>			    </a:t>
            </a:r>
            <a:r>
              <a:rPr lang="en-IN" dirty="0">
                <a:solidFill>
                  <a:srgbClr val="FF0000"/>
                </a:solidFill>
              </a:rPr>
              <a:t>={A,B,C,D}</a:t>
            </a:r>
            <a:endParaRPr lang="en-US" sz="1200" dirty="0">
              <a:solidFill>
                <a:srgbClr val="FF0000"/>
              </a:solidFill>
            </a:endParaRPr>
          </a:p>
          <a:p>
            <a:pPr marL="285750" lvl="1">
              <a:buNone/>
            </a:pPr>
            <a:r>
              <a:rPr lang="en-US" b="1" dirty="0"/>
              <a:t>ii</a:t>
            </a:r>
            <a:r>
              <a:rPr lang="en-US" b="1" dirty="0">
                <a:solidFill>
                  <a:srgbClr val="FF0000"/>
                </a:solidFill>
              </a:rPr>
              <a:t>. </a:t>
            </a:r>
            <a:r>
              <a:rPr lang="en-IN" b="1" dirty="0">
                <a:solidFill>
                  <a:srgbClr val="FF0000"/>
                </a:solidFill>
              </a:rPr>
              <a:t>δ*(A,1)=</a:t>
            </a:r>
            <a:r>
              <a:rPr lang="en-IN" b="1" dirty="0"/>
              <a:t>δ*(A,Ʌ1)</a:t>
            </a:r>
          </a:p>
          <a:p>
            <a:pPr marL="285750" lvl="1">
              <a:buNone/>
            </a:pPr>
            <a:endParaRPr lang="en-IN" b="1" dirty="0"/>
          </a:p>
          <a:p>
            <a:pPr marL="285750" lvl="1">
              <a:buNone/>
            </a:pPr>
            <a:r>
              <a:rPr lang="en-IN" b="1" dirty="0"/>
              <a:t>	</a:t>
            </a:r>
            <a:endParaRPr lang="en-US" dirty="0"/>
          </a:p>
          <a:p>
            <a:pPr marL="1828800" lvl="3" indent="-571500">
              <a:buAutoNum type="romanLcPeriod"/>
            </a:pPr>
            <a:endParaRPr lang="en-US" dirty="0"/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					=</a:t>
            </a:r>
            <a:r>
              <a:rPr lang="en-IN" sz="2400" dirty="0"/>
              <a:t>Ʌ(δ(A,1) U δ(B,1) U δ(D,1)) = Ʌ(∅)  </a:t>
            </a:r>
            <a:r>
              <a:rPr lang="en-IN" sz="2400" dirty="0">
                <a:solidFill>
                  <a:srgbClr val="FF0000"/>
                </a:solidFill>
              </a:rPr>
              <a:t>=∅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1430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676400"/>
            <a:ext cx="24384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762000"/>
            <a:ext cx="3200400" cy="16097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00200" y="4343400"/>
            <a:ext cx="203835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5181600"/>
            <a:ext cx="18383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00" y="5715000"/>
            <a:ext cx="20478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10200" y="4572000"/>
            <a:ext cx="3048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/>
          <p:cNvPicPr/>
          <p:nvPr/>
        </p:nvPicPr>
        <p:blipFill>
          <a:blip r:embed="rId9"/>
          <a:stretch>
            <a:fillRect/>
          </a:stretch>
        </p:blipFill>
        <p:spPr>
          <a:xfrm>
            <a:off x="5486400" y="2895600"/>
            <a:ext cx="3352800" cy="12954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763000" cy="63246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r>
              <a:rPr lang="en-IN" b="1" dirty="0">
                <a:solidFill>
                  <a:srgbClr val="FF0000"/>
                </a:solidFill>
              </a:rPr>
              <a:t>iii. δ*(B,0)=</a:t>
            </a:r>
            <a:r>
              <a:rPr lang="en-IN" b="1" dirty="0"/>
              <a:t>δ*(B,Ʌ0)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endParaRPr lang="en-IN" b="1" dirty="0"/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dirty="0"/>
              <a:t>              </a:t>
            </a:r>
          </a:p>
          <a:p>
            <a:pPr lvl="1">
              <a:buNone/>
            </a:pPr>
            <a:r>
              <a:rPr lang="en-IN" dirty="0"/>
              <a:t>                 =Ʌ(δ(B,0) U δ(D,0))</a:t>
            </a:r>
            <a:endParaRPr lang="en-US" dirty="0"/>
          </a:p>
          <a:p>
            <a:pPr>
              <a:buNone/>
            </a:pPr>
            <a:r>
              <a:rPr lang="en-IN" dirty="0"/>
              <a:t>			 = Ʌ(C,D)</a:t>
            </a:r>
            <a:endParaRPr lang="en-US" dirty="0"/>
          </a:p>
          <a:p>
            <a:pPr>
              <a:buNone/>
            </a:pPr>
            <a:r>
              <a:rPr lang="en-IN" dirty="0"/>
              <a:t>			 ={C,D}</a:t>
            </a:r>
            <a:endParaRPr lang="en-US" dirty="0"/>
          </a:p>
          <a:p>
            <a:pPr lvl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914400"/>
            <a:ext cx="19812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600200"/>
            <a:ext cx="18192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2362200"/>
            <a:ext cx="1733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0" y="457200"/>
            <a:ext cx="3200400" cy="16097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0" y="4267200"/>
            <a:ext cx="2819400" cy="1143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638800" y="2362200"/>
            <a:ext cx="2895600" cy="15240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534400" cy="63246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iv.</a:t>
            </a:r>
            <a:r>
              <a:rPr lang="en-IN" b="1" dirty="0">
                <a:solidFill>
                  <a:srgbClr val="FF0000"/>
                </a:solidFill>
              </a:rPr>
              <a:t> δ*(B,1)=</a:t>
            </a:r>
            <a:r>
              <a:rPr lang="en-IN" b="1" dirty="0"/>
              <a:t>δ*(B,Ʌ1)</a:t>
            </a:r>
          </a:p>
          <a:p>
            <a:endParaRPr lang="en-IN" b="1" dirty="0"/>
          </a:p>
          <a:p>
            <a:endParaRPr lang="en-IN" b="1" dirty="0"/>
          </a:p>
          <a:p>
            <a:pPr>
              <a:buNone/>
            </a:pPr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pPr>
              <a:buNone/>
            </a:pPr>
            <a:r>
              <a:rPr lang="en-IN" dirty="0"/>
              <a:t>                            =Ʌ(δ(B,1) U δ(D,1))</a:t>
            </a:r>
            <a:endParaRPr lang="en-US" dirty="0"/>
          </a:p>
          <a:p>
            <a:pPr>
              <a:buNone/>
            </a:pPr>
            <a:r>
              <a:rPr lang="en-IN" dirty="0"/>
              <a:t>		                  = Ʌ(∅)</a:t>
            </a:r>
            <a:endParaRPr lang="en-US" dirty="0"/>
          </a:p>
          <a:p>
            <a:pPr>
              <a:buNone/>
            </a:pPr>
            <a:r>
              <a:rPr lang="en-IN" dirty="0"/>
              <a:t>		                  =∅</a:t>
            </a:r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295400"/>
            <a:ext cx="19145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2209800"/>
            <a:ext cx="21907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3124200"/>
            <a:ext cx="1876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62600" y="533401"/>
            <a:ext cx="3200400" cy="1219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91200" y="4724400"/>
            <a:ext cx="2819400" cy="1676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5257800" y="1981200"/>
            <a:ext cx="3200400" cy="16002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299CE3-6FF9-46FF-9DB4-5582C5625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Theory of Computation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588021ED-DEDC-4F04-AD6A-47C2451A8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729483"/>
            <a:ext cx="5410200" cy="48768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41415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686800" cy="6324600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pPr lvl="0">
              <a:buNone/>
            </a:pPr>
            <a:r>
              <a:rPr lang="en-IN" b="1" dirty="0" err="1">
                <a:solidFill>
                  <a:srgbClr val="FF0000"/>
                </a:solidFill>
              </a:rPr>
              <a:t>v.δ</a:t>
            </a:r>
            <a:r>
              <a:rPr lang="en-IN" b="1" dirty="0">
                <a:solidFill>
                  <a:srgbClr val="FF0000"/>
                </a:solidFill>
              </a:rPr>
              <a:t>*(C,0)=</a:t>
            </a:r>
            <a:r>
              <a:rPr lang="en-IN" b="1" dirty="0"/>
              <a:t>δ*(C,Ʌ0)</a:t>
            </a:r>
          </a:p>
          <a:p>
            <a:pPr lvl="0">
              <a:buNone/>
            </a:pPr>
            <a:endParaRPr lang="en-IN" b="1" dirty="0"/>
          </a:p>
          <a:p>
            <a:pPr lvl="0">
              <a:buNone/>
            </a:pPr>
            <a:endParaRPr lang="en-IN" b="1" dirty="0"/>
          </a:p>
          <a:p>
            <a:pPr lvl="0">
              <a:buNone/>
            </a:pPr>
            <a:endParaRPr lang="en-IN" b="1" dirty="0"/>
          </a:p>
          <a:p>
            <a:pPr lvl="0">
              <a:buNone/>
            </a:pPr>
            <a:endParaRPr lang="en-IN" b="1" dirty="0"/>
          </a:p>
          <a:p>
            <a:pPr>
              <a:buNone/>
            </a:pPr>
            <a:r>
              <a:rPr lang="en-IN" dirty="0"/>
              <a:t>                    =Ʌ(δ(C,0))= Ʌ(∅)=</a:t>
            </a:r>
            <a:r>
              <a:rPr lang="en-IN" dirty="0">
                <a:solidFill>
                  <a:srgbClr val="FF0000"/>
                </a:solidFill>
              </a:rPr>
              <a:t>∅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IN" b="1" dirty="0">
                <a:solidFill>
                  <a:srgbClr val="FF0000"/>
                </a:solidFill>
              </a:rPr>
              <a:t>vi. δ*(C,1)=</a:t>
            </a:r>
            <a:r>
              <a:rPr lang="en-IN" b="1" dirty="0"/>
              <a:t>δ*(C,Ʌ1)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                                         </a:t>
            </a:r>
          </a:p>
          <a:p>
            <a:pPr>
              <a:buNone/>
            </a:pPr>
            <a:r>
              <a:rPr lang="en-IN" b="1" dirty="0"/>
              <a:t>    </a:t>
            </a:r>
          </a:p>
          <a:p>
            <a:pPr>
              <a:buNone/>
            </a:pPr>
            <a:r>
              <a:rPr lang="en-US" dirty="0"/>
              <a:t>                                         </a:t>
            </a:r>
            <a:r>
              <a:rPr lang="en-IN" dirty="0"/>
              <a:t>=Ʌ(δ(C,1))   =Ʌ(B)= </a:t>
            </a:r>
            <a:r>
              <a:rPr lang="en-IN" dirty="0">
                <a:solidFill>
                  <a:srgbClr val="FF0000"/>
                </a:solidFill>
              </a:rPr>
              <a:t>{B,D}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  <a:p>
            <a:pPr lvl="0">
              <a:buNone/>
            </a:pPr>
            <a:endParaRPr lang="en-IN" b="1" dirty="0"/>
          </a:p>
          <a:p>
            <a:pPr lvl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914400"/>
            <a:ext cx="18859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676400"/>
            <a:ext cx="18478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2209800"/>
            <a:ext cx="17240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4038600"/>
            <a:ext cx="21145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57400" y="4953000"/>
            <a:ext cx="17716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5638800"/>
            <a:ext cx="17335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62600" y="533401"/>
            <a:ext cx="3200400" cy="1219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15000" y="3886200"/>
            <a:ext cx="2847975" cy="1828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5" name="Picture 14"/>
          <p:cNvPicPr/>
          <p:nvPr/>
        </p:nvPicPr>
        <p:blipFill>
          <a:blip r:embed="rId10"/>
          <a:stretch>
            <a:fillRect/>
          </a:stretch>
        </p:blipFill>
        <p:spPr>
          <a:xfrm>
            <a:off x="5562600" y="2057400"/>
            <a:ext cx="3200400" cy="12954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0"/>
            <a:ext cx="8839200" cy="6629400"/>
          </a:xfrm>
          <a:ln>
            <a:solidFill>
              <a:srgbClr val="00B050"/>
            </a:solidFill>
          </a:ln>
        </p:spPr>
        <p:txBody>
          <a:bodyPr/>
          <a:lstStyle/>
          <a:p>
            <a:pPr lvl="0">
              <a:buNone/>
            </a:pPr>
            <a:r>
              <a:rPr lang="en-IN" b="1" dirty="0">
                <a:solidFill>
                  <a:srgbClr val="FF0000"/>
                </a:solidFill>
              </a:rPr>
              <a:t>vii. δ*(D,0)=</a:t>
            </a:r>
            <a:r>
              <a:rPr lang="en-IN" b="1" dirty="0"/>
              <a:t>δ*(D,Ʌ0)</a:t>
            </a:r>
          </a:p>
          <a:p>
            <a:pPr lvl="0">
              <a:buNone/>
            </a:pPr>
            <a:endParaRPr lang="en-IN" b="1" dirty="0"/>
          </a:p>
          <a:p>
            <a:pPr lvl="0">
              <a:buNone/>
            </a:pPr>
            <a:endParaRPr lang="en-IN" b="1" dirty="0"/>
          </a:p>
          <a:p>
            <a:pPr lvl="0">
              <a:buNone/>
            </a:pPr>
            <a:endParaRPr lang="en-IN" b="1" dirty="0"/>
          </a:p>
          <a:p>
            <a:pPr lvl="0"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                        </a:t>
            </a:r>
            <a:r>
              <a:rPr lang="en-IN" dirty="0"/>
              <a:t>=Ʌ(δ(D,0))=Ʌ(D)=</a:t>
            </a:r>
            <a:r>
              <a:rPr lang="en-IN" dirty="0">
                <a:solidFill>
                  <a:srgbClr val="FF0000"/>
                </a:solidFill>
              </a:rPr>
              <a:t>{D}</a:t>
            </a:r>
          </a:p>
          <a:p>
            <a:pPr lvl="0">
              <a:buNone/>
            </a:pPr>
            <a:r>
              <a:rPr lang="en-IN" b="1" dirty="0" err="1">
                <a:solidFill>
                  <a:srgbClr val="FF0000"/>
                </a:solidFill>
              </a:rPr>
              <a:t>viii.δ</a:t>
            </a:r>
            <a:r>
              <a:rPr lang="en-IN" b="1" dirty="0">
                <a:solidFill>
                  <a:srgbClr val="FF0000"/>
                </a:solidFill>
              </a:rPr>
              <a:t>*(D,1)= </a:t>
            </a:r>
            <a:r>
              <a:rPr lang="en-IN" b="1" dirty="0"/>
              <a:t>δ*(D,Ʌ1)</a:t>
            </a:r>
          </a:p>
          <a:p>
            <a:pPr lvl="0">
              <a:buNone/>
            </a:pPr>
            <a:endParaRPr lang="en-US" dirty="0"/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0"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                     </a:t>
            </a:r>
            <a:r>
              <a:rPr lang="en-IN" dirty="0"/>
              <a:t>=Ʌ(δ(D,1))   = Ʌ(∅)  </a:t>
            </a:r>
            <a:r>
              <a:rPr lang="en-IN" dirty="0">
                <a:solidFill>
                  <a:srgbClr val="FF0000"/>
                </a:solidFill>
              </a:rPr>
              <a:t>=∅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914400"/>
            <a:ext cx="2038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1828800"/>
            <a:ext cx="18478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2438400"/>
            <a:ext cx="1752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0" y="4495800"/>
            <a:ext cx="19907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33600" y="5334000"/>
            <a:ext cx="19526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81200" y="5867400"/>
            <a:ext cx="19145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62600" y="533400"/>
            <a:ext cx="3200400" cy="16097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43600" y="4267200"/>
            <a:ext cx="2457450" cy="16097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5" name="Picture 14"/>
          <p:cNvPicPr/>
          <p:nvPr/>
        </p:nvPicPr>
        <p:blipFill>
          <a:blip r:embed="rId10"/>
          <a:stretch>
            <a:fillRect/>
          </a:stretch>
        </p:blipFill>
        <p:spPr>
          <a:xfrm>
            <a:off x="6248400" y="2438400"/>
            <a:ext cx="2590800" cy="15240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Final state of NFA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458200" cy="5562600"/>
          </a:xfrm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US" dirty="0"/>
              <a:t>Final state of NFA and NFA-</a:t>
            </a:r>
            <a:r>
              <a:rPr lang="en-IN" dirty="0"/>
              <a:t>Ʌ are same, </a:t>
            </a:r>
          </a:p>
          <a:p>
            <a:pPr algn="just"/>
            <a:r>
              <a:rPr lang="en-IN" dirty="0"/>
              <a:t>If initial state </a:t>
            </a:r>
            <a:r>
              <a:rPr lang="en-US" dirty="0"/>
              <a:t>Ʌ(A)={A,B,D} has NFA-Ʌ final state then initial state A is also final state.</a:t>
            </a:r>
          </a:p>
          <a:p>
            <a:pPr algn="just"/>
            <a:endParaRPr lang="en-US" dirty="0"/>
          </a:p>
          <a:p>
            <a:pPr algn="just"/>
            <a:r>
              <a:rPr lang="en-US" dirty="0">
                <a:solidFill>
                  <a:srgbClr val="FF0000"/>
                </a:solidFill>
              </a:rPr>
              <a:t>Given NFA-</a:t>
            </a:r>
            <a:r>
              <a:rPr lang="en-IN" dirty="0">
                <a:solidFill>
                  <a:srgbClr val="FF0000"/>
                </a:solidFill>
              </a:rPr>
              <a:t> Ʌ                               NFA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3886200"/>
            <a:ext cx="4114800" cy="26670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4267200"/>
            <a:ext cx="3048000" cy="1524000"/>
          </a:xfrm>
          <a:prstGeom prst="rect">
            <a:avLst/>
          </a:prstGeom>
          <a:ln>
            <a:solidFill>
              <a:srgbClr val="00B050"/>
            </a:solidFill>
          </a:ln>
        </p:spPr>
      </p:pic>
      <mc:AlternateContent xmlns:mc="http://schemas.openxmlformats.org/markup-compatibility/2006">
        <mc:Choice xmlns="" xmlns:p14="http://schemas.microsoft.com/office/powerpoint/2010/main" Requires="p14">
          <p:contentPart p14:bwMode="auto" r:id="rId4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59138" y="4724400"/>
              <a:ext cx="295275" cy="268288"/>
            </p14:xfrm>
          </p:contentPart>
        </mc:Choice>
        <mc:Fallback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9888" y="4715087"/>
                <a:ext cx="313774" cy="286914"/>
              </a:xfrm>
              <a:prstGeom prst="rect">
                <a:avLst/>
              </a:prstGeom>
            </p:spPr>
          </p:pic>
        </mc:Fallback>
      </mc:AlternateContent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33800" y="2981325"/>
            <a:ext cx="16764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Conversion of NFA-Ʌ to an NFA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  <a:ln>
            <a:solidFill>
              <a:srgbClr val="00B050"/>
            </a:solidFill>
          </a:ln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Problem-2                                  GIVEN NFA-Ʌ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Ʌ -Closure (A</a:t>
            </a:r>
            <a:r>
              <a:rPr lang="en-US" dirty="0" smtClean="0"/>
              <a:t>)=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         {A,B,D}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/>
              <a:t>Ʌ -Closure (B</a:t>
            </a:r>
            <a:r>
              <a:rPr lang="en-US" dirty="0" smtClean="0"/>
              <a:t>)=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             {B}                            CONVERTED  NFA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/>
              <a:t>Ʌ -Closure (C</a:t>
            </a:r>
            <a:r>
              <a:rPr lang="en-US" dirty="0" smtClean="0"/>
              <a:t>)=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             {C}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/>
              <a:t>Ʌ -Closure (D</a:t>
            </a:r>
            <a:r>
              <a:rPr lang="en-US" dirty="0" smtClean="0"/>
              <a:t>)=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            {D}</a:t>
            </a:r>
            <a:endParaRPr lang="en-US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/>
              <a:t>Ʌ -Closure (E</a:t>
            </a:r>
            <a:r>
              <a:rPr lang="en-US" dirty="0" smtClean="0"/>
              <a:t>)=</a:t>
            </a:r>
          </a:p>
          <a:p>
            <a:pPr>
              <a:buNone/>
            </a:pPr>
            <a:r>
              <a:rPr lang="en-US" dirty="0" smtClean="0"/>
              <a:t>                           </a:t>
            </a:r>
            <a:r>
              <a:rPr lang="en-US" dirty="0" smtClean="0">
                <a:solidFill>
                  <a:srgbClr val="FF0000"/>
                </a:solidFill>
              </a:rPr>
              <a:t>{E}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1447800"/>
            <a:ext cx="5410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0" y="4114800"/>
          <a:ext cx="4114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{A,B,C,D,E}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{D,E}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{C}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{E}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{B}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{E}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{D}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9FEA7E-095A-4733-9736-8112635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Theorem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E8ABB8-574D-422E-87F8-757A5A6D6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638800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Equivalence of NFA-ꓥ and NFA</a:t>
            </a:r>
          </a:p>
          <a:p>
            <a:pPr algn="just"/>
            <a:r>
              <a:rPr lang="en-US" dirty="0" smtClean="0"/>
              <a:t>If L is accepted by an NFA with ꓥ transitions then L is accepted by NFA without ꓥ transitions</a:t>
            </a:r>
          </a:p>
          <a:p>
            <a:pPr algn="just"/>
            <a:r>
              <a:rPr lang="en-IN" dirty="0" smtClean="0">
                <a:solidFill>
                  <a:srgbClr val="FF0000"/>
                </a:solidFill>
              </a:rPr>
              <a:t>Statement</a:t>
            </a:r>
            <a:r>
              <a:rPr lang="en-IN" dirty="0">
                <a:solidFill>
                  <a:srgbClr val="FF0000"/>
                </a:solidFill>
              </a:rPr>
              <a:t>: </a:t>
            </a:r>
          </a:p>
          <a:p>
            <a:pPr marL="0" indent="0" algn="just">
              <a:buNone/>
            </a:pPr>
            <a:r>
              <a:rPr lang="en-IN" dirty="0" smtClean="0"/>
              <a:t>For </a:t>
            </a:r>
            <a:r>
              <a:rPr lang="en-IN" dirty="0"/>
              <a:t>any NFA NULL machine </a:t>
            </a:r>
            <a:r>
              <a:rPr lang="en-US" dirty="0"/>
              <a:t> M=(Q, ∑, q0, δ ,  A)</a:t>
            </a:r>
            <a:r>
              <a:rPr lang="en-IN" dirty="0"/>
              <a:t> accepting a language L ⊆ </a:t>
            </a:r>
            <a:r>
              <a:rPr lang="en-US" dirty="0"/>
              <a:t> ∑*, there  is a NFA machine M1= (Q, ∑, q0, δ ,  A)</a:t>
            </a:r>
            <a:r>
              <a:rPr lang="en-IN" dirty="0"/>
              <a:t> that accepts L</a:t>
            </a:r>
            <a:r>
              <a:rPr lang="en-IN" dirty="0" smtClean="0"/>
              <a:t>.</a:t>
            </a:r>
          </a:p>
          <a:p>
            <a:pPr marL="0" indent="0" algn="just">
              <a:buNone/>
            </a:pPr>
            <a:endParaRPr lang="en-IN" dirty="0" smtClean="0"/>
          </a:p>
          <a:p>
            <a:pPr>
              <a:buNone/>
            </a:pPr>
            <a:r>
              <a:rPr lang="en-US" dirty="0" smtClean="0"/>
              <a:t>Given:</a:t>
            </a:r>
          </a:p>
          <a:p>
            <a:pPr lvl="1">
              <a:buNone/>
            </a:pPr>
            <a:r>
              <a:rPr lang="en-US" dirty="0" smtClean="0">
                <a:solidFill>
                  <a:srgbClr val="FF0000"/>
                </a:solidFill>
              </a:rPr>
              <a:t>NFA-ꓥ,  M=(Q,∑,δ,q0,A)</a:t>
            </a:r>
          </a:p>
          <a:p>
            <a:pPr lvl="1">
              <a:buNone/>
            </a:pPr>
            <a:r>
              <a:rPr lang="en-US" dirty="0" smtClean="0">
                <a:solidFill>
                  <a:srgbClr val="7030A0"/>
                </a:solidFill>
              </a:rPr>
              <a:t>NFA, M1=(Q1,∑,δ1,q1,A1)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048873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686800" cy="65532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r>
              <a:rPr lang="en-US" dirty="0" smtClean="0"/>
              <a:t>Given:</a:t>
            </a:r>
          </a:p>
          <a:p>
            <a:pPr lvl="1">
              <a:buNone/>
            </a:pPr>
            <a:r>
              <a:rPr lang="en-US" dirty="0" smtClean="0">
                <a:solidFill>
                  <a:srgbClr val="FF0000"/>
                </a:solidFill>
              </a:rPr>
              <a:t>NFA-ꓥ,  M=(Q,∑,δ,q0,A)            NFA-ꓥ: </a:t>
            </a:r>
          </a:p>
          <a:p>
            <a:pPr lvl="1">
              <a:buNone/>
            </a:pPr>
            <a:r>
              <a:rPr lang="en-US" dirty="0" smtClean="0">
                <a:solidFill>
                  <a:srgbClr val="7030A0"/>
                </a:solidFill>
              </a:rPr>
              <a:t>NFA, M1=(Q1,∑,δ1,q1,A1)</a:t>
            </a:r>
          </a:p>
          <a:p>
            <a:pPr marL="285750" lvl="1">
              <a:buNone/>
            </a:pPr>
            <a:r>
              <a:rPr lang="en-US" dirty="0" smtClean="0"/>
              <a:t>Proof:                                                             NFA:</a:t>
            </a:r>
          </a:p>
          <a:p>
            <a:pPr marL="285750" lvl="1">
              <a:buFont typeface="Arial" pitchFamily="34" charset="0"/>
              <a:buChar char="•"/>
            </a:pPr>
            <a:r>
              <a:rPr lang="en-US" dirty="0" smtClean="0"/>
              <a:t>By Definitions: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For, aϵ∑ :                 </a:t>
            </a:r>
          </a:p>
          <a:p>
            <a:pPr lvl="1">
              <a:buNone/>
            </a:pPr>
            <a:r>
              <a:rPr lang="en-US" dirty="0" smtClean="0"/>
              <a:t>                                      (By definition it is true if we </a:t>
            </a:r>
          </a:p>
          <a:p>
            <a:pPr>
              <a:buNone/>
            </a:pPr>
            <a:r>
              <a:rPr lang="en-US" dirty="0" smtClean="0"/>
              <a:t>             			pass a single length string)</a:t>
            </a:r>
          </a:p>
          <a:p>
            <a:r>
              <a:rPr lang="en-US" dirty="0" smtClean="0"/>
              <a:t>To Prove: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0"/>
            <a:ext cx="5438775" cy="8477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5943600"/>
            <a:ext cx="2819400" cy="6096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609600"/>
            <a:ext cx="2286000" cy="8953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0" name="Picture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0400" y="1752600"/>
            <a:ext cx="1752600" cy="13716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4648200"/>
            <a:ext cx="3048000" cy="1066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  <a:ln>
            <a:solidFill>
              <a:srgbClr val="00B050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Proof: </a:t>
            </a:r>
            <a:r>
              <a:rPr lang="en-US" b="1" dirty="0" smtClean="0">
                <a:solidFill>
                  <a:srgbClr val="7030A0"/>
                </a:solidFill>
              </a:rPr>
              <a:t>By Structural Induction</a:t>
            </a:r>
            <a:endParaRPr lang="en-US" dirty="0" smtClean="0">
              <a:solidFill>
                <a:srgbClr val="7030A0"/>
              </a:solidFill>
            </a:endParaRPr>
          </a:p>
          <a:p>
            <a:r>
              <a:rPr lang="en-US" b="1" dirty="0" smtClean="0"/>
              <a:t>Basis Step: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Take  |x|=0  =&gt;  x=</a:t>
            </a:r>
            <a:r>
              <a:rPr lang="en-IN" dirty="0" smtClean="0"/>
              <a:t> Ʌ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LHS: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RHS: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So the above statement is not true for |x|=ꓥ</a:t>
            </a:r>
          </a:p>
          <a:p>
            <a:pPr marL="0"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  <a:p>
            <a:pPr marL="0" lvl="1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Hence we begin the induction with |x|=1</a:t>
            </a:r>
          </a:p>
          <a:p>
            <a:r>
              <a:rPr lang="en-US" dirty="0" smtClean="0"/>
              <a:t>Let, x=a                                       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(By definition it is true if we pass a single length string)</a:t>
            </a:r>
          </a:p>
          <a:p>
            <a:pPr lvl="0"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304800"/>
            <a:ext cx="2819400" cy="6096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42875" cy="285750"/>
          </a:xfrm>
          <a:prstGeom prst="rect">
            <a:avLst/>
          </a:prstGeom>
          <a:noFill/>
        </p:spPr>
      </p:pic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142875" cy="285750"/>
          </a:xfrm>
          <a:prstGeom prst="rect">
            <a:avLst/>
          </a:prstGeom>
          <a:noFill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1600200"/>
            <a:ext cx="2828925" cy="838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743200"/>
            <a:ext cx="2286000" cy="9048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1200" y="5181600"/>
            <a:ext cx="2505075" cy="7524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62600" y="1219200"/>
            <a:ext cx="3276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915400" cy="6400800"/>
          </a:xfrm>
          <a:ln>
            <a:solidFill>
              <a:srgbClr val="00B050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Induction Hypothesis: </a:t>
            </a:r>
            <a:r>
              <a:rPr lang="en-US" b="1" dirty="0" smtClean="0">
                <a:solidFill>
                  <a:srgbClr val="7030A0"/>
                </a:solidFill>
              </a:rPr>
              <a:t>Assumption:</a:t>
            </a:r>
          </a:p>
          <a:p>
            <a:pPr>
              <a:buNone/>
            </a:pPr>
            <a:r>
              <a:rPr lang="en-US" dirty="0" smtClean="0"/>
              <a:t>	x is a string satisfying</a:t>
            </a:r>
            <a:r>
              <a:rPr lang="en-US" b="1" dirty="0" smtClean="0"/>
              <a:t>:    </a:t>
            </a:r>
            <a:r>
              <a:rPr lang="en-US" b="1" dirty="0" smtClean="0">
                <a:solidFill>
                  <a:srgbClr val="7030A0"/>
                </a:solidFill>
              </a:rPr>
              <a:t>δ</a:t>
            </a:r>
            <a:r>
              <a:rPr lang="en-US" b="1" baseline="-25000" dirty="0" smtClean="0">
                <a:solidFill>
                  <a:srgbClr val="7030A0"/>
                </a:solidFill>
              </a:rPr>
              <a:t>1</a:t>
            </a:r>
            <a:r>
              <a:rPr lang="en-US" b="1" baseline="30000" dirty="0" smtClean="0">
                <a:solidFill>
                  <a:srgbClr val="7030A0"/>
                </a:solidFill>
              </a:rPr>
              <a:t>*</a:t>
            </a:r>
            <a:r>
              <a:rPr lang="en-US" b="1" dirty="0" smtClean="0">
                <a:solidFill>
                  <a:srgbClr val="7030A0"/>
                </a:solidFill>
              </a:rPr>
              <a:t>(q</a:t>
            </a:r>
            <a:r>
              <a:rPr lang="en-US" b="1" baseline="-25000" dirty="0" smtClean="0">
                <a:solidFill>
                  <a:srgbClr val="7030A0"/>
                </a:solidFill>
              </a:rPr>
              <a:t>1</a:t>
            </a:r>
            <a:r>
              <a:rPr lang="en-US" b="1" dirty="0" smtClean="0">
                <a:solidFill>
                  <a:srgbClr val="7030A0"/>
                </a:solidFill>
              </a:rPr>
              <a:t>,x)= δ*(q</a:t>
            </a:r>
            <a:r>
              <a:rPr lang="en-US" b="1" baseline="-25000" dirty="0" smtClean="0">
                <a:solidFill>
                  <a:srgbClr val="7030A0"/>
                </a:solidFill>
              </a:rPr>
              <a:t>0</a:t>
            </a:r>
            <a:r>
              <a:rPr lang="en-US" b="1" dirty="0" smtClean="0">
                <a:solidFill>
                  <a:srgbClr val="7030A0"/>
                </a:solidFill>
              </a:rPr>
              <a:t>,x)</a:t>
            </a:r>
          </a:p>
          <a:p>
            <a:r>
              <a:rPr lang="en-US" u="sng" dirty="0" smtClean="0"/>
              <a:t>Induction Step</a:t>
            </a:r>
            <a:endParaRPr lang="en-US" dirty="0" smtClean="0"/>
          </a:p>
          <a:p>
            <a:pPr lvl="1"/>
            <a:r>
              <a:rPr lang="en-US" dirty="0" smtClean="0"/>
              <a:t>To prove, for any aϵ∑, x ϵ∑*</a:t>
            </a:r>
          </a:p>
          <a:p>
            <a:pPr lvl="2">
              <a:buNone/>
            </a:pPr>
            <a:r>
              <a:rPr lang="en-US" sz="3400" b="1" dirty="0" smtClean="0"/>
              <a:t> </a:t>
            </a:r>
            <a:r>
              <a:rPr lang="en-US" sz="3400" b="1" dirty="0" smtClean="0">
                <a:solidFill>
                  <a:srgbClr val="7030A0"/>
                </a:solidFill>
              </a:rPr>
              <a:t>δ</a:t>
            </a:r>
            <a:r>
              <a:rPr lang="en-US" sz="3400" b="1" baseline="-25000" dirty="0" smtClean="0">
                <a:solidFill>
                  <a:srgbClr val="7030A0"/>
                </a:solidFill>
              </a:rPr>
              <a:t>1</a:t>
            </a:r>
            <a:r>
              <a:rPr lang="en-US" sz="3400" b="1" baseline="30000" dirty="0" smtClean="0">
                <a:solidFill>
                  <a:srgbClr val="7030A0"/>
                </a:solidFill>
              </a:rPr>
              <a:t>*</a:t>
            </a:r>
            <a:r>
              <a:rPr lang="en-US" sz="3400" b="1" dirty="0" smtClean="0">
                <a:solidFill>
                  <a:srgbClr val="7030A0"/>
                </a:solidFill>
              </a:rPr>
              <a:t>(q</a:t>
            </a:r>
            <a:r>
              <a:rPr lang="en-US" sz="3400" b="1" baseline="-25000" dirty="0" smtClean="0">
                <a:solidFill>
                  <a:srgbClr val="7030A0"/>
                </a:solidFill>
              </a:rPr>
              <a:t>1</a:t>
            </a:r>
            <a:r>
              <a:rPr lang="en-US" sz="3400" b="1" dirty="0" smtClean="0">
                <a:solidFill>
                  <a:srgbClr val="7030A0"/>
                </a:solidFill>
              </a:rPr>
              <a:t>,xa)= δ*(q</a:t>
            </a:r>
            <a:r>
              <a:rPr lang="en-US" sz="3400" b="1" baseline="-25000" dirty="0" smtClean="0">
                <a:solidFill>
                  <a:srgbClr val="7030A0"/>
                </a:solidFill>
              </a:rPr>
              <a:t>0</a:t>
            </a:r>
            <a:r>
              <a:rPr lang="en-US" sz="3400" b="1" dirty="0" smtClean="0">
                <a:solidFill>
                  <a:srgbClr val="7030A0"/>
                </a:solidFill>
              </a:rPr>
              <a:t>,xa)</a:t>
            </a:r>
          </a:p>
          <a:p>
            <a:pPr marL="228600" lvl="2">
              <a:buNone/>
            </a:pPr>
            <a:endParaRPr lang="en-US" sz="2800" dirty="0" smtClean="0"/>
          </a:p>
          <a:p>
            <a:pPr marL="228600" lvl="2">
              <a:buNone/>
            </a:pPr>
            <a:r>
              <a:rPr lang="en-US" sz="4000" dirty="0" smtClean="0"/>
              <a:t>LHS:   </a:t>
            </a:r>
            <a:r>
              <a:rPr lang="en-US" sz="4000" dirty="0" smtClean="0">
                <a:solidFill>
                  <a:srgbClr val="FF0000"/>
                </a:solidFill>
              </a:rPr>
              <a:t>δ</a:t>
            </a:r>
            <a:r>
              <a:rPr lang="en-US" sz="4000" baseline="-25000" dirty="0" smtClean="0">
                <a:solidFill>
                  <a:srgbClr val="FF0000"/>
                </a:solidFill>
              </a:rPr>
              <a:t>1</a:t>
            </a:r>
            <a:r>
              <a:rPr lang="en-US" sz="4000" baseline="30000" dirty="0" smtClean="0">
                <a:solidFill>
                  <a:srgbClr val="FF0000"/>
                </a:solidFill>
              </a:rPr>
              <a:t>*</a:t>
            </a:r>
            <a:r>
              <a:rPr lang="en-US" sz="4000" dirty="0" smtClean="0">
                <a:solidFill>
                  <a:srgbClr val="FF0000"/>
                </a:solidFill>
              </a:rPr>
              <a:t>(q</a:t>
            </a:r>
            <a:r>
              <a:rPr lang="en-US" sz="4000" baseline="-25000" dirty="0" smtClean="0">
                <a:solidFill>
                  <a:srgbClr val="FF0000"/>
                </a:solidFill>
              </a:rPr>
              <a:t>1</a:t>
            </a:r>
            <a:r>
              <a:rPr lang="en-US" sz="4000" dirty="0" smtClean="0">
                <a:solidFill>
                  <a:srgbClr val="FF0000"/>
                </a:solidFill>
              </a:rPr>
              <a:t>,xa)</a:t>
            </a:r>
          </a:p>
          <a:p>
            <a:pPr marL="228600" lvl="2">
              <a:buNone/>
            </a:pPr>
            <a:r>
              <a:rPr lang="en-US" sz="2000" dirty="0" smtClean="0">
                <a:solidFill>
                  <a:srgbClr val="7030A0"/>
                </a:solidFill>
              </a:rPr>
              <a:t>                                                                                      </a:t>
            </a:r>
          </a:p>
          <a:p>
            <a:pPr marL="228600" lvl="2">
              <a:buNone/>
            </a:pPr>
            <a:endParaRPr lang="en-US" sz="2800" dirty="0" smtClean="0">
              <a:solidFill>
                <a:srgbClr val="FF0000"/>
              </a:solidFill>
            </a:endParaRPr>
          </a:p>
          <a:p>
            <a:pPr marL="228600" lvl="2">
              <a:buNone/>
            </a:pPr>
            <a:r>
              <a:rPr lang="en-US" sz="2800" dirty="0" smtClean="0"/>
              <a:t>                                                               </a:t>
            </a:r>
          </a:p>
          <a:p>
            <a:pPr marL="228600" lvl="2">
              <a:buNone/>
            </a:pPr>
            <a:r>
              <a:rPr lang="en-US" sz="2300" dirty="0" smtClean="0"/>
              <a:t>                                                                                                             ----(</a:t>
            </a:r>
            <a:r>
              <a:rPr lang="en-US" sz="2300" dirty="0" smtClean="0">
                <a:solidFill>
                  <a:srgbClr val="7030A0"/>
                </a:solidFill>
              </a:rPr>
              <a:t>By Induction Hypothesis)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                                 </a:t>
            </a:r>
          </a:p>
          <a:p>
            <a:pPr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                                                                                                        (                     δ=δ1 if the length of the string 				is 1)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            </a:t>
            </a:r>
          </a:p>
          <a:p>
            <a:pPr>
              <a:buNone/>
            </a:pPr>
            <a:r>
              <a:rPr lang="en-US" dirty="0" smtClean="0"/>
              <a:t>                     </a:t>
            </a:r>
          </a:p>
          <a:p>
            <a:pPr>
              <a:buNone/>
            </a:pPr>
            <a:r>
              <a:rPr lang="en-US" dirty="0" smtClean="0"/>
              <a:t>                                                                                                          =                              </a:t>
            </a:r>
          </a:p>
          <a:p>
            <a:pPr>
              <a:buNone/>
            </a:pPr>
            <a:r>
              <a:rPr lang="en-US" dirty="0" smtClean="0"/>
              <a:t>                             </a:t>
            </a:r>
          </a:p>
          <a:p>
            <a:pPr>
              <a:buNone/>
            </a:pPr>
            <a:r>
              <a:rPr lang="en-US" dirty="0" smtClean="0"/>
              <a:t>                                    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                =  δ*(q, </a:t>
            </a:r>
            <a:r>
              <a:rPr lang="en-US" dirty="0" err="1" smtClean="0">
                <a:solidFill>
                  <a:srgbClr val="FF0000"/>
                </a:solidFill>
              </a:rPr>
              <a:t>xa</a:t>
            </a:r>
            <a:r>
              <a:rPr lang="en-US" dirty="0" smtClean="0">
                <a:solidFill>
                  <a:srgbClr val="FF0000"/>
                </a:solidFill>
              </a:rPr>
              <a:t>)                           </a:t>
            </a:r>
          </a:p>
          <a:p>
            <a:pPr>
              <a:buNone/>
            </a:pPr>
            <a:r>
              <a:rPr lang="en-US" dirty="0" smtClean="0"/>
              <a:t>                              =</a:t>
            </a:r>
            <a:r>
              <a:rPr lang="en-US" dirty="0" smtClean="0">
                <a:solidFill>
                  <a:srgbClr val="FF0000"/>
                </a:solidFill>
              </a:rPr>
              <a:t>RHS  Hence the theorem is proved.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228600" lvl="2">
              <a:buNone/>
            </a:pPr>
            <a:endParaRPr lang="en-US" sz="2000" dirty="0" smtClean="0">
              <a:solidFill>
                <a:srgbClr val="7030A0"/>
              </a:solidFill>
            </a:endParaRPr>
          </a:p>
          <a:p>
            <a:pPr marL="228600" lvl="2">
              <a:buNone/>
            </a:pPr>
            <a:endParaRPr lang="en-US" sz="2800" dirty="0" smtClean="0">
              <a:solidFill>
                <a:srgbClr val="FF0000"/>
              </a:solidFill>
            </a:endParaRPr>
          </a:p>
          <a:p>
            <a:pPr marL="228600" lvl="2">
              <a:buNone/>
            </a:pPr>
            <a:endParaRPr lang="en-US" dirty="0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352800"/>
            <a:ext cx="3124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2819400"/>
            <a:ext cx="28956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200" y="4724400"/>
            <a:ext cx="2743200" cy="838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7800" y="1524000"/>
            <a:ext cx="3657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38600" y="4724400"/>
            <a:ext cx="2209800" cy="838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81800" y="4572000"/>
            <a:ext cx="1828800" cy="914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6C36C9-DF03-4092-A240-E4589F02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Kleene’s Theorem Part -I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ED7E1F-D56E-4920-9636-ACF27F28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514350" indent="-514350" algn="just">
              <a:buAutoNum type="arabicPeriod"/>
            </a:pPr>
            <a:r>
              <a:rPr lang="en-US" dirty="0"/>
              <a:t>For any regular expression r that represents language L(r), there is a finite automaton that accepts that same language.</a:t>
            </a:r>
          </a:p>
          <a:p>
            <a:pPr marL="514350" indent="-514350" algn="just">
              <a:buAutoNum type="arabicPeriod"/>
            </a:pPr>
            <a:r>
              <a:rPr lang="en-US" dirty="0"/>
              <a:t>For any finite automaton M that accepts language L(M), there is a regular expression that represents the same language.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81799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153400" cy="9144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>
                <a:solidFill>
                  <a:srgbClr val="0070C0"/>
                </a:solidFill>
              </a:rPr>
              <a:t>Regular Expressions to NFA</a:t>
            </a:r>
            <a:r>
              <a:rPr lang="en-IN" sz="3600" dirty="0" smtClean="0">
                <a:solidFill>
                  <a:srgbClr val="0070C0"/>
                </a:solidFill>
              </a:rPr>
              <a:t> -Ʌ</a:t>
            </a:r>
            <a:r>
              <a:rPr lang="en-US" sz="4000" dirty="0" smtClean="0">
                <a:solidFill>
                  <a:srgbClr val="0070C0"/>
                </a:solidFill>
              </a:rPr>
              <a:t/>
            </a:r>
            <a:br>
              <a:rPr lang="en-US" sz="4000" dirty="0" smtClean="0">
                <a:solidFill>
                  <a:srgbClr val="0070C0"/>
                </a:solidFill>
              </a:rPr>
            </a:br>
            <a:r>
              <a:rPr lang="en-IN" sz="3600" dirty="0" err="1" smtClean="0">
                <a:solidFill>
                  <a:srgbClr val="0070C0"/>
                </a:solidFill>
              </a:rPr>
              <a:t>Kleene’s</a:t>
            </a:r>
            <a:r>
              <a:rPr lang="en-IN" sz="3600" dirty="0" smtClean="0">
                <a:solidFill>
                  <a:srgbClr val="0070C0"/>
                </a:solidFill>
              </a:rPr>
              <a:t> Theorem Part-I:</a:t>
            </a:r>
            <a:r>
              <a:rPr lang="en-US" sz="3600" dirty="0" smtClean="0">
                <a:solidFill>
                  <a:srgbClr val="0070C0"/>
                </a:solidFill>
              </a:rPr>
              <a:t/>
            </a:r>
            <a:br>
              <a:rPr lang="en-US" sz="3600" dirty="0" smtClean="0">
                <a:solidFill>
                  <a:srgbClr val="0070C0"/>
                </a:solidFill>
              </a:rPr>
            </a:br>
            <a:endParaRPr lang="en-US" sz="4000" b="1" dirty="0" smtClean="0">
              <a:solidFill>
                <a:srgbClr val="00B0F0"/>
              </a:solidFill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19100" y="1143000"/>
            <a:ext cx="8305800" cy="5029200"/>
          </a:xfrm>
          <a:ln>
            <a:solidFill>
              <a:srgbClr val="00B050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/>
              <a:t>For each kind of RE, define an NFA.</a:t>
            </a:r>
          </a:p>
          <a:p>
            <a:pPr eaLnBrk="1" hangingPunct="1">
              <a:defRPr/>
            </a:pPr>
            <a:r>
              <a:rPr lang="en-IN" sz="2400" b="1" i="1" dirty="0" smtClean="0">
                <a:solidFill>
                  <a:srgbClr val="00B0F0"/>
                </a:solidFill>
              </a:rPr>
              <a:t>Input:</a:t>
            </a:r>
            <a:r>
              <a:rPr lang="en-IN" sz="2400" dirty="0" smtClean="0"/>
              <a:t>  A Regular Expression </a:t>
            </a:r>
            <a:r>
              <a:rPr lang="en-IN" sz="2400" b="1" i="1" dirty="0" smtClean="0"/>
              <a:t>r</a:t>
            </a:r>
            <a:r>
              <a:rPr lang="en-IN" sz="2400" dirty="0" smtClean="0"/>
              <a:t> over an alphabet </a:t>
            </a:r>
            <a:r>
              <a:rPr lang="en-US" sz="2400" dirty="0" smtClean="0"/>
              <a:t>∑ </a:t>
            </a:r>
          </a:p>
          <a:p>
            <a:pPr eaLnBrk="1" hangingPunct="1">
              <a:defRPr/>
            </a:pPr>
            <a:r>
              <a:rPr lang="en-IN" sz="2400" b="1" i="1" dirty="0" smtClean="0">
                <a:solidFill>
                  <a:srgbClr val="00B0F0"/>
                </a:solidFill>
              </a:rPr>
              <a:t>Output:</a:t>
            </a:r>
            <a:r>
              <a:rPr lang="en-IN" sz="2400" dirty="0" smtClean="0"/>
              <a:t> An </a:t>
            </a:r>
            <a:r>
              <a:rPr lang="en-IN" sz="2400" b="1" i="1" dirty="0" smtClean="0"/>
              <a:t>NFA N </a:t>
            </a:r>
            <a:r>
              <a:rPr lang="en-IN" sz="2400" dirty="0" smtClean="0"/>
              <a:t>accepting </a:t>
            </a:r>
            <a:r>
              <a:rPr lang="en-IN" sz="2400" b="1" i="1" dirty="0" smtClean="0"/>
              <a:t>L(r)</a:t>
            </a:r>
            <a:endParaRPr lang="en-US" sz="2400" b="1" i="1" dirty="0" smtClean="0"/>
          </a:p>
          <a:p>
            <a:pPr eaLnBrk="1" hangingPunct="1">
              <a:defRPr/>
            </a:pPr>
            <a:r>
              <a:rPr lang="en-IN" sz="2400" b="1" i="1" dirty="0" smtClean="0">
                <a:solidFill>
                  <a:srgbClr val="00B0F0"/>
                </a:solidFill>
              </a:rPr>
              <a:t>Method</a:t>
            </a:r>
            <a:r>
              <a:rPr lang="en-IN" sz="2400" dirty="0" smtClean="0">
                <a:solidFill>
                  <a:srgbClr val="00B0F0"/>
                </a:solidFill>
              </a:rPr>
              <a:t>: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457200" indent="-457200" eaLnBrk="1" hangingPunct="1">
              <a:buFont typeface="Arial" charset="0"/>
              <a:buNone/>
              <a:defRPr/>
            </a:pPr>
            <a:r>
              <a:rPr lang="en-US" sz="2400" b="1" dirty="0" smtClean="0"/>
              <a:t>Step 1: </a:t>
            </a:r>
            <a:r>
              <a:rPr lang="en-US" sz="2400" dirty="0" smtClean="0"/>
              <a:t>For </a:t>
            </a:r>
            <a:r>
              <a:rPr lang="en-US" sz="2400" dirty="0" smtClean="0">
                <a:sym typeface="Symbol" pitchFamily="-80" charset="2"/>
              </a:rPr>
              <a:t>               </a:t>
            </a:r>
          </a:p>
          <a:p>
            <a:pPr eaLnBrk="1" hangingPunct="1">
              <a:buNone/>
              <a:defRPr/>
            </a:pPr>
            <a:endParaRPr lang="en-IN" sz="2400" dirty="0" smtClean="0">
              <a:sym typeface="Symbol" pitchFamily="-80" charset="2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en-IN" sz="2400" dirty="0" smtClean="0"/>
              <a:t>	</a:t>
            </a:r>
            <a:r>
              <a:rPr lang="en-IN" sz="2400" b="1" dirty="0" smtClean="0"/>
              <a:t>The NFA recognizes {</a:t>
            </a:r>
            <a:r>
              <a:rPr lang="en-US" sz="2400" b="1" dirty="0" smtClean="0">
                <a:sym typeface="Symbol" pitchFamily="-80" charset="2"/>
              </a:rPr>
              <a:t>}</a:t>
            </a:r>
          </a:p>
          <a:p>
            <a:pPr eaLnBrk="1" hangingPunct="1">
              <a:defRPr/>
            </a:pPr>
            <a:endParaRPr lang="en-US" sz="2400" dirty="0" smtClean="0"/>
          </a:p>
          <a:p>
            <a:pPr marL="457200" indent="-457200" eaLnBrk="1" hangingPunct="1">
              <a:buFont typeface="Arial" charset="0"/>
              <a:buNone/>
              <a:defRPr/>
            </a:pPr>
            <a:r>
              <a:rPr lang="en-US" sz="2400" b="1" dirty="0" smtClean="0"/>
              <a:t>Step 2: </a:t>
            </a:r>
            <a:r>
              <a:rPr lang="en-US" sz="2400" dirty="0" smtClean="0"/>
              <a:t>For a in ∑ </a:t>
            </a:r>
            <a:endParaRPr lang="en-US" sz="2400" dirty="0" smtClean="0">
              <a:sym typeface="Symbol" pitchFamily="-80" charset="2"/>
            </a:endParaRPr>
          </a:p>
          <a:p>
            <a:pPr eaLnBrk="1" hangingPunct="1">
              <a:defRPr/>
            </a:pPr>
            <a:endParaRPr lang="en-US" sz="2400" dirty="0" smtClean="0">
              <a:sym typeface="Symbol" pitchFamily="-80" charset="2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en-IN" sz="2400" dirty="0" smtClean="0"/>
              <a:t>	</a:t>
            </a:r>
            <a:r>
              <a:rPr lang="en-IN" sz="2400" b="1" dirty="0" smtClean="0"/>
              <a:t>The NFA recognizes {</a:t>
            </a:r>
            <a:r>
              <a:rPr lang="en-US" sz="2400" b="1" dirty="0" smtClean="0">
                <a:sym typeface="Symbol" pitchFamily="-80" charset="2"/>
              </a:rPr>
              <a:t>a}</a:t>
            </a:r>
            <a:endParaRPr lang="en-US" sz="2400" b="1" dirty="0" smtClean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F7A245-20E3-4141-8A2B-ADFD39819D01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40F8432-D69E-4E76-9480-541E25F5006D}" type="datetime4">
              <a:rPr lang="en-US"/>
              <a:pPr>
                <a:defRPr/>
              </a:pPr>
              <a:t>September 11, 2020</a:t>
            </a:fld>
            <a:endParaRPr lang="en-US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276600" y="2738438"/>
            <a:ext cx="3733800" cy="766762"/>
            <a:chOff x="2895600" y="2738438"/>
            <a:chExt cx="3733800" cy="76676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3048000" y="3200400"/>
              <a:ext cx="609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43"/>
            <p:cNvGrpSpPr>
              <a:grpSpLocks/>
            </p:cNvGrpSpPr>
            <p:nvPr/>
          </p:nvGrpSpPr>
          <p:grpSpPr bwMode="auto">
            <a:xfrm>
              <a:off x="2895600" y="2738438"/>
              <a:ext cx="3733800" cy="766762"/>
              <a:chOff x="2133600" y="2738735"/>
              <a:chExt cx="3733800" cy="76646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895600" y="2895836"/>
                <a:ext cx="685800" cy="60936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 err="1"/>
                  <a:t>i</a:t>
                </a:r>
                <a:endParaRPr lang="en-US" b="1" i="1" dirty="0"/>
              </a:p>
            </p:txBody>
          </p:sp>
          <p:cxnSp>
            <p:nvCxnSpPr>
              <p:cNvPr id="39" name="Straight Arrow Connector 38"/>
              <p:cNvCxnSpPr>
                <a:stCxn id="37" idx="6"/>
              </p:cNvCxnSpPr>
              <p:nvPr/>
            </p:nvCxnSpPr>
            <p:spPr>
              <a:xfrm>
                <a:off x="3581400" y="3200518"/>
                <a:ext cx="1600200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181600" y="2895836"/>
                <a:ext cx="685800" cy="609364"/>
              </a:xfrm>
              <a:prstGeom prst="ellipse">
                <a:avLst/>
              </a:prstGeom>
              <a:ln w="85725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f</a:t>
                </a:r>
                <a:endParaRPr lang="en-US" b="1" i="1" dirty="0"/>
              </a:p>
            </p:txBody>
          </p:sp>
          <p:sp>
            <p:nvSpPr>
              <p:cNvPr id="18453" name="TextBox 40"/>
              <p:cNvSpPr txBox="1">
                <a:spLocks noChangeArrowheads="1"/>
              </p:cNvSpPr>
              <p:nvPr/>
            </p:nvSpPr>
            <p:spPr bwMode="auto">
              <a:xfrm>
                <a:off x="3886200" y="2738735"/>
                <a:ext cx="990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IN"/>
                  <a:t>ε</a:t>
                </a:r>
                <a:endParaRPr lang="en-US"/>
              </a:p>
            </p:txBody>
          </p:sp>
          <p:sp>
            <p:nvSpPr>
              <p:cNvPr id="18454" name="TextBox 42"/>
              <p:cNvSpPr txBox="1">
                <a:spLocks noChangeArrowheads="1"/>
              </p:cNvSpPr>
              <p:nvPr/>
            </p:nvSpPr>
            <p:spPr bwMode="auto">
              <a:xfrm>
                <a:off x="2133600" y="2819400"/>
                <a:ext cx="990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IN"/>
                  <a:t>start</a:t>
                </a:r>
                <a:endParaRPr lang="en-US"/>
              </a:p>
            </p:txBody>
          </p:sp>
        </p:grp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3352800" y="4643438"/>
            <a:ext cx="3810000" cy="766762"/>
            <a:chOff x="3352800" y="4643438"/>
            <a:chExt cx="3810000" cy="766762"/>
          </a:xfrm>
        </p:grpSpPr>
        <p:grpSp>
          <p:nvGrpSpPr>
            <p:cNvPr id="5" name="Group 44"/>
            <p:cNvGrpSpPr>
              <a:grpSpLocks/>
            </p:cNvGrpSpPr>
            <p:nvPr/>
          </p:nvGrpSpPr>
          <p:grpSpPr bwMode="auto">
            <a:xfrm>
              <a:off x="3352800" y="4643438"/>
              <a:ext cx="3810000" cy="766762"/>
              <a:chOff x="2057400" y="2738735"/>
              <a:chExt cx="3810000" cy="76646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2895600" y="2895836"/>
                <a:ext cx="685800" cy="609364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 err="1"/>
                  <a:t>i</a:t>
                </a:r>
                <a:endParaRPr lang="en-US" b="1" i="1" dirty="0"/>
              </a:p>
            </p:txBody>
          </p:sp>
          <p:cxnSp>
            <p:nvCxnSpPr>
              <p:cNvPr id="47" name="Straight Arrow Connector 46"/>
              <p:cNvCxnSpPr>
                <a:stCxn id="46" idx="6"/>
              </p:cNvCxnSpPr>
              <p:nvPr/>
            </p:nvCxnSpPr>
            <p:spPr>
              <a:xfrm>
                <a:off x="3581400" y="3200518"/>
                <a:ext cx="1600200" cy="158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5181600" y="2895836"/>
                <a:ext cx="685800" cy="609364"/>
              </a:xfrm>
              <a:prstGeom prst="ellipse">
                <a:avLst/>
              </a:prstGeom>
              <a:ln w="85725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f</a:t>
                </a:r>
                <a:endParaRPr lang="en-US" b="1" i="1" dirty="0"/>
              </a:p>
            </p:txBody>
          </p:sp>
          <p:sp>
            <p:nvSpPr>
              <p:cNvPr id="18446" name="TextBox 48"/>
              <p:cNvSpPr txBox="1">
                <a:spLocks noChangeArrowheads="1"/>
              </p:cNvSpPr>
              <p:nvPr/>
            </p:nvSpPr>
            <p:spPr bwMode="auto">
              <a:xfrm>
                <a:off x="3886200" y="2738735"/>
                <a:ext cx="990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IN"/>
                  <a:t>a</a:t>
                </a:r>
                <a:endParaRPr lang="en-US"/>
              </a:p>
            </p:txBody>
          </p:sp>
          <p:sp>
            <p:nvSpPr>
              <p:cNvPr id="18447" name="TextBox 49"/>
              <p:cNvSpPr txBox="1">
                <a:spLocks noChangeArrowheads="1"/>
              </p:cNvSpPr>
              <p:nvPr/>
            </p:nvSpPr>
            <p:spPr bwMode="auto">
              <a:xfrm>
                <a:off x="2057400" y="2819400"/>
                <a:ext cx="990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IN"/>
                  <a:t>start</a:t>
                </a:r>
                <a:endParaRPr lang="en-US"/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>
            <a:xfrm>
              <a:off x="3429000" y="5105400"/>
              <a:ext cx="762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660496-2730-46F3-A1C4-B0F3EEED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Basic Units of Regular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B45818-B8D8-4BA5-8F3D-F3AAAB74FA9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Alphabets (∑ ) : {</a:t>
            </a:r>
            <a:r>
              <a:rPr lang="en-IN" dirty="0" err="1"/>
              <a:t>a,b</a:t>
            </a:r>
            <a:r>
              <a:rPr lang="en-IN" dirty="0"/>
              <a:t>} or {0,1}</a:t>
            </a:r>
          </a:p>
          <a:p>
            <a:r>
              <a:rPr lang="en-IN" dirty="0"/>
              <a:t>String( w)         : Collection of input alphabets</a:t>
            </a:r>
          </a:p>
          <a:p>
            <a:r>
              <a:rPr lang="en-IN" dirty="0"/>
              <a:t>Language (L)    : Collection of Strings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Empty Set : Ø</a:t>
            </a:r>
          </a:p>
          <a:p>
            <a:pPr marL="0" indent="0">
              <a:buNone/>
            </a:pPr>
            <a:r>
              <a:rPr lang="en-IN" dirty="0"/>
              <a:t>NULL String   :</a:t>
            </a:r>
            <a:r>
              <a:rPr lang="el-GR" dirty="0"/>
              <a:t>ε</a:t>
            </a:r>
            <a:r>
              <a:rPr lang="en-IN" dirty="0"/>
              <a:t> or </a:t>
            </a:r>
            <a:r>
              <a:rPr lang="el-GR" dirty="0"/>
              <a:t>λ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533523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382000" cy="6096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>
                <a:solidFill>
                  <a:srgbClr val="0070C0"/>
                </a:solidFill>
              </a:rPr>
              <a:t>Regular Expressions to NFA-</a:t>
            </a:r>
            <a:r>
              <a:rPr lang="en-IN" sz="3600" dirty="0" smtClean="0">
                <a:solidFill>
                  <a:srgbClr val="0070C0"/>
                </a:solidFill>
              </a:rPr>
              <a:t> Ʌ</a:t>
            </a:r>
            <a:r>
              <a:rPr lang="en-US" sz="4000" dirty="0" smtClean="0">
                <a:solidFill>
                  <a:srgbClr val="0070C0"/>
                </a:solidFill>
              </a:rPr>
              <a:t/>
            </a:r>
            <a:br>
              <a:rPr lang="en-US" sz="4000" dirty="0" smtClean="0">
                <a:solidFill>
                  <a:srgbClr val="0070C0"/>
                </a:solidFill>
              </a:rPr>
            </a:br>
            <a:endParaRPr lang="en-US" sz="4000" dirty="0" smtClean="0">
              <a:solidFill>
                <a:srgbClr val="0070C0"/>
              </a:solidFill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791200"/>
          </a:xfrm>
          <a:ln>
            <a:solidFill>
              <a:srgbClr val="00B050"/>
            </a:solidFill>
          </a:ln>
        </p:spPr>
        <p:txBody>
          <a:bodyPr/>
          <a:lstStyle/>
          <a:p>
            <a:pPr marL="457200" indent="-457200">
              <a:buFont typeface="Arial" charset="0"/>
              <a:buNone/>
            </a:pPr>
            <a:r>
              <a:rPr lang="en-US" sz="2400" b="1" dirty="0" smtClean="0"/>
              <a:t>Step 3: </a:t>
            </a:r>
            <a:r>
              <a:rPr lang="en-IN" sz="2400" dirty="0" smtClean="0"/>
              <a:t>RE=a |b</a:t>
            </a:r>
          </a:p>
          <a:p>
            <a:pPr marL="457200" indent="-457200">
              <a:buFont typeface="Arial" charset="0"/>
              <a:buAutoNum type="arabicPeriod" startAt="3"/>
            </a:pPr>
            <a:endParaRPr lang="en-IN" sz="2400" dirty="0" smtClean="0"/>
          </a:p>
          <a:p>
            <a:pPr marL="457200" indent="-457200">
              <a:buFont typeface="Arial" charset="0"/>
              <a:buAutoNum type="arabicPeriod" startAt="3"/>
            </a:pPr>
            <a:endParaRPr lang="en-IN" sz="2400" dirty="0" smtClean="0"/>
          </a:p>
          <a:p>
            <a:pPr marL="457200" indent="-457200">
              <a:buFont typeface="Arial" charset="0"/>
              <a:buAutoNum type="arabicPeriod" startAt="3"/>
            </a:pPr>
            <a:endParaRPr lang="en-IN" sz="2400" dirty="0" smtClean="0"/>
          </a:p>
          <a:p>
            <a:pPr marL="457200" indent="-457200">
              <a:buFont typeface="Arial" charset="0"/>
              <a:buAutoNum type="arabicPeriod" startAt="3"/>
            </a:pPr>
            <a:endParaRPr lang="en-IN" sz="2400" dirty="0" smtClean="0"/>
          </a:p>
          <a:p>
            <a:pPr marL="457200" indent="-457200">
              <a:buFont typeface="Arial" charset="0"/>
              <a:buNone/>
            </a:pPr>
            <a:r>
              <a:rPr lang="en-IN" sz="2400" b="1" dirty="0" smtClean="0"/>
              <a:t>The NFA recognizes {</a:t>
            </a:r>
            <a:r>
              <a:rPr lang="en-IN" sz="2400" b="1" dirty="0" err="1" smtClean="0"/>
              <a:t>a,b</a:t>
            </a:r>
            <a:r>
              <a:rPr lang="en-IN" sz="2400" b="1" dirty="0" smtClean="0"/>
              <a:t>}</a:t>
            </a:r>
          </a:p>
          <a:p>
            <a:pPr marL="457200" indent="-457200">
              <a:buFont typeface="Arial" charset="0"/>
              <a:buNone/>
            </a:pPr>
            <a:endParaRPr lang="en-IN" sz="2400" dirty="0" smtClean="0"/>
          </a:p>
          <a:p>
            <a:pPr marL="457200" indent="-457200">
              <a:buFont typeface="Arial" charset="0"/>
              <a:buNone/>
            </a:pPr>
            <a:r>
              <a:rPr lang="en-US" sz="2400" b="1" dirty="0" smtClean="0"/>
              <a:t>Step 4: </a:t>
            </a:r>
            <a:r>
              <a:rPr lang="en-IN" sz="2400" dirty="0" smtClean="0"/>
              <a:t>RE=</a:t>
            </a:r>
            <a:r>
              <a:rPr lang="en-IN" sz="2400" dirty="0" err="1" smtClean="0"/>
              <a:t>ab</a:t>
            </a:r>
            <a:endParaRPr lang="en-IN" sz="2400" dirty="0" smtClean="0"/>
          </a:p>
          <a:p>
            <a:pPr marL="457200" indent="-457200">
              <a:buFont typeface="Arial" charset="0"/>
              <a:buNone/>
            </a:pPr>
            <a:endParaRPr lang="en-IN" sz="2400" dirty="0" smtClean="0"/>
          </a:p>
          <a:p>
            <a:pPr marL="457200" indent="-457200">
              <a:buFont typeface="Arial" charset="0"/>
              <a:buNone/>
            </a:pPr>
            <a:r>
              <a:rPr lang="en-IN" sz="2400" dirty="0" smtClean="0"/>
              <a:t>                                                           </a:t>
            </a:r>
            <a:r>
              <a:rPr lang="en-IN" sz="2400" b="1" dirty="0" smtClean="0"/>
              <a:t>OR</a:t>
            </a:r>
          </a:p>
          <a:p>
            <a:pPr marL="457200" indent="-457200">
              <a:buFont typeface="Arial" charset="0"/>
              <a:buNone/>
            </a:pPr>
            <a:endParaRPr lang="en-IN" sz="2400" dirty="0" smtClean="0"/>
          </a:p>
          <a:p>
            <a:pPr marL="457200" indent="-457200">
              <a:buFont typeface="Arial" charset="0"/>
              <a:buNone/>
            </a:pPr>
            <a:r>
              <a:rPr lang="en-IN" sz="2400" b="1" dirty="0" smtClean="0"/>
              <a:t>The NFA recognizes {</a:t>
            </a:r>
            <a:r>
              <a:rPr lang="en-IN" sz="2400" b="1" dirty="0" err="1" smtClean="0"/>
              <a:t>ab</a:t>
            </a:r>
            <a:r>
              <a:rPr lang="en-IN" sz="2400" b="1" dirty="0" smtClean="0"/>
              <a:t>}</a:t>
            </a:r>
            <a:endParaRPr lang="en-US" sz="24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1734BF-7045-4765-9E3E-D01757F37B0A}" type="datetime4">
              <a:rPr lang="en-US" smtClean="0"/>
              <a:pPr>
                <a:defRPr/>
              </a:pPr>
              <a:t>September 11, 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B0239D-E6BC-46B7-AD98-A256C560A301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295400" y="1066800"/>
            <a:ext cx="5257800" cy="2286000"/>
            <a:chOff x="1281334" y="1190297"/>
            <a:chExt cx="7405466" cy="3089251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77098" y="2743504"/>
              <a:ext cx="760223" cy="21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2437321" y="2438869"/>
              <a:ext cx="610414" cy="60926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 err="1"/>
                <a:t>0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9" idx="7"/>
            </p:cNvCxnSpPr>
            <p:nvPr/>
          </p:nvCxnSpPr>
          <p:spPr>
            <a:xfrm rot="5400000" flipH="1" flipV="1">
              <a:off x="3301710" y="1486187"/>
              <a:ext cx="697227" cy="13840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958296" y="2958035"/>
              <a:ext cx="1384054" cy="8516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342350" y="1447735"/>
              <a:ext cx="610414" cy="60926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1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342350" y="3582322"/>
              <a:ext cx="610414" cy="60926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3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4952764" y="1752369"/>
              <a:ext cx="1524918" cy="21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952764" y="3886956"/>
              <a:ext cx="16009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6477682" y="1447735"/>
              <a:ext cx="608178" cy="60926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2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6553704" y="3582322"/>
              <a:ext cx="608178" cy="609269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4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7085860" y="1829600"/>
              <a:ext cx="1066549" cy="9889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6"/>
            </p:cNvCxnSpPr>
            <p:nvPr/>
          </p:nvCxnSpPr>
          <p:spPr>
            <a:xfrm flipV="1">
              <a:off x="7161882" y="3275541"/>
              <a:ext cx="990527" cy="6114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8076386" y="2743504"/>
              <a:ext cx="610414" cy="609269"/>
            </a:xfrm>
            <a:prstGeom prst="ellipse">
              <a:avLst/>
            </a:prstGeom>
            <a:ln w="79375" cmpd="dbl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 err="1"/>
                <a:t>5</a:t>
              </a:r>
              <a:endParaRPr lang="en-US" dirty="0"/>
            </a:p>
          </p:txBody>
        </p:sp>
        <p:sp>
          <p:nvSpPr>
            <p:cNvPr id="19502" name="TextBox 32"/>
            <p:cNvSpPr txBox="1">
              <a:spLocks noChangeArrowheads="1"/>
            </p:cNvSpPr>
            <p:nvPr/>
          </p:nvSpPr>
          <p:spPr bwMode="auto">
            <a:xfrm>
              <a:off x="1281334" y="2136228"/>
              <a:ext cx="1205251" cy="623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start</a:t>
              </a:r>
              <a:endParaRPr lang="en-US"/>
            </a:p>
          </p:txBody>
        </p:sp>
        <p:sp>
          <p:nvSpPr>
            <p:cNvPr id="19503" name="TextBox 33"/>
            <p:cNvSpPr txBox="1">
              <a:spLocks noChangeArrowheads="1"/>
            </p:cNvSpPr>
            <p:nvPr/>
          </p:nvSpPr>
          <p:spPr bwMode="auto">
            <a:xfrm>
              <a:off x="3267635" y="1715814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  <p:sp>
          <p:nvSpPr>
            <p:cNvPr id="19504" name="TextBox 34"/>
            <p:cNvSpPr txBox="1">
              <a:spLocks noChangeArrowheads="1"/>
            </p:cNvSpPr>
            <p:nvPr/>
          </p:nvSpPr>
          <p:spPr bwMode="auto">
            <a:xfrm>
              <a:off x="3276600" y="3272135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  <p:sp>
          <p:nvSpPr>
            <p:cNvPr id="19505" name="TextBox 35"/>
            <p:cNvSpPr txBox="1">
              <a:spLocks noChangeArrowheads="1"/>
            </p:cNvSpPr>
            <p:nvPr/>
          </p:nvSpPr>
          <p:spPr bwMode="auto">
            <a:xfrm>
              <a:off x="7644653" y="3397469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  <p:sp>
          <p:nvSpPr>
            <p:cNvPr id="19506" name="TextBox 36"/>
            <p:cNvSpPr txBox="1">
              <a:spLocks noChangeArrowheads="1"/>
            </p:cNvSpPr>
            <p:nvPr/>
          </p:nvSpPr>
          <p:spPr bwMode="auto">
            <a:xfrm>
              <a:off x="7660341" y="1905000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  <p:sp>
          <p:nvSpPr>
            <p:cNvPr id="19507" name="TextBox 38"/>
            <p:cNvSpPr txBox="1">
              <a:spLocks noChangeArrowheads="1"/>
            </p:cNvSpPr>
            <p:nvPr/>
          </p:nvSpPr>
          <p:spPr bwMode="auto">
            <a:xfrm>
              <a:off x="5562600" y="3817883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  <p:sp>
          <p:nvSpPr>
            <p:cNvPr id="19508" name="TextBox 39"/>
            <p:cNvSpPr txBox="1">
              <a:spLocks noChangeArrowheads="1"/>
            </p:cNvSpPr>
            <p:nvPr/>
          </p:nvSpPr>
          <p:spPr bwMode="auto">
            <a:xfrm>
              <a:off x="5486400" y="1190297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a</a:t>
              </a:r>
              <a:endParaRPr lang="en-US"/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381000" y="4572000"/>
            <a:ext cx="3581400" cy="838200"/>
            <a:chOff x="1353702" y="4876800"/>
            <a:chExt cx="4502227" cy="678180"/>
          </a:xfrm>
        </p:grpSpPr>
        <p:sp>
          <p:nvSpPr>
            <p:cNvPr id="52" name="Oval 51"/>
            <p:cNvSpPr/>
            <p:nvPr/>
          </p:nvSpPr>
          <p:spPr bwMode="auto">
            <a:xfrm>
              <a:off x="2297654" y="5113135"/>
              <a:ext cx="445033" cy="44184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0</a:t>
              </a:r>
              <a:endParaRPr lang="en-US" dirty="0"/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>
              <a:off x="2742687" y="5334058"/>
              <a:ext cx="1115579" cy="12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3858266" y="5113135"/>
              <a:ext cx="445033" cy="44184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1</a:t>
              </a:r>
              <a:endParaRPr lang="en-US" dirty="0"/>
            </a:p>
          </p:txBody>
        </p:sp>
        <p:sp>
          <p:nvSpPr>
            <p:cNvPr id="19483" name="TextBox 39"/>
            <p:cNvSpPr txBox="1">
              <a:spLocks noChangeArrowheads="1"/>
            </p:cNvSpPr>
            <p:nvPr/>
          </p:nvSpPr>
          <p:spPr bwMode="auto">
            <a:xfrm>
              <a:off x="3048000" y="4953000"/>
              <a:ext cx="445729" cy="3347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a</a:t>
              </a:r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 bwMode="auto">
            <a:xfrm>
              <a:off x="4267377" y="5334058"/>
              <a:ext cx="1113583" cy="12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 bwMode="auto">
            <a:xfrm>
              <a:off x="5410896" y="5113135"/>
              <a:ext cx="445033" cy="441845"/>
            </a:xfrm>
            <a:prstGeom prst="ellipse">
              <a:avLst/>
            </a:prstGeom>
            <a:ln w="69850" cmpd="dbl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2</a:t>
              </a:r>
              <a:endParaRPr lang="en-US" dirty="0"/>
            </a:p>
          </p:txBody>
        </p:sp>
        <p:sp>
          <p:nvSpPr>
            <p:cNvPr id="19486" name="TextBox 39"/>
            <p:cNvSpPr txBox="1">
              <a:spLocks noChangeArrowheads="1"/>
            </p:cNvSpPr>
            <p:nvPr/>
          </p:nvSpPr>
          <p:spPr bwMode="auto">
            <a:xfrm>
              <a:off x="4648200" y="4953000"/>
              <a:ext cx="44572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 bwMode="auto">
            <a:xfrm>
              <a:off x="1728888" y="5317361"/>
              <a:ext cx="556792" cy="12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88" name="TextBox 32"/>
            <p:cNvSpPr txBox="1">
              <a:spLocks noChangeArrowheads="1"/>
            </p:cNvSpPr>
            <p:nvPr/>
          </p:nvSpPr>
          <p:spPr bwMode="auto">
            <a:xfrm>
              <a:off x="1353702" y="4876800"/>
              <a:ext cx="932298" cy="456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start</a:t>
              </a:r>
              <a:endParaRPr lang="en-US"/>
            </a:p>
          </p:txBody>
        </p:sp>
      </p:grpSp>
      <p:grpSp>
        <p:nvGrpSpPr>
          <p:cNvPr id="7" name="Group 87"/>
          <p:cNvGrpSpPr>
            <a:grpSpLocks/>
          </p:cNvGrpSpPr>
          <p:nvPr/>
        </p:nvGrpSpPr>
        <p:grpSpPr bwMode="auto">
          <a:xfrm>
            <a:off x="4900613" y="4724400"/>
            <a:ext cx="3848100" cy="744538"/>
            <a:chOff x="4899878" y="4810017"/>
            <a:chExt cx="3849467" cy="676382"/>
          </a:xfrm>
        </p:grpSpPr>
        <p:cxnSp>
          <p:nvCxnSpPr>
            <p:cNvPr id="73" name="Straight Arrow Connector 72"/>
            <p:cNvCxnSpPr/>
            <p:nvPr/>
          </p:nvCxnSpPr>
          <p:spPr bwMode="auto">
            <a:xfrm>
              <a:off x="7772685" y="5257092"/>
              <a:ext cx="60981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86"/>
            <p:cNvGrpSpPr>
              <a:grpSpLocks/>
            </p:cNvGrpSpPr>
            <p:nvPr/>
          </p:nvGrpSpPr>
          <p:grpSpPr bwMode="auto">
            <a:xfrm>
              <a:off x="4899878" y="4810017"/>
              <a:ext cx="3849467" cy="676382"/>
              <a:chOff x="5128478" y="4810017"/>
              <a:chExt cx="3849467" cy="676382"/>
            </a:xfrm>
          </p:grpSpPr>
          <p:grpSp>
            <p:nvGrpSpPr>
              <p:cNvPr id="12" name="Group 62"/>
              <p:cNvGrpSpPr>
                <a:grpSpLocks/>
              </p:cNvGrpSpPr>
              <p:nvPr/>
            </p:nvGrpSpPr>
            <p:grpSpPr bwMode="auto">
              <a:xfrm>
                <a:off x="5128478" y="4810017"/>
                <a:ext cx="2884568" cy="676382"/>
                <a:chOff x="1278971" y="4953000"/>
                <a:chExt cx="4057924" cy="601980"/>
              </a:xfrm>
            </p:grpSpPr>
            <p:sp>
              <p:nvSpPr>
                <p:cNvPr id="64" name="Oval 63"/>
                <p:cNvSpPr/>
                <p:nvPr/>
              </p:nvSpPr>
              <p:spPr bwMode="auto">
                <a:xfrm>
                  <a:off x="2297694" y="5113443"/>
                  <a:ext cx="444573" cy="441537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0</a:t>
                  </a:r>
                  <a:endParaRPr lang="en-US" dirty="0"/>
                </a:p>
              </p:txBody>
            </p:sp>
            <p:cxnSp>
              <p:nvCxnSpPr>
                <p:cNvPr id="65" name="Straight Arrow Connector 64"/>
                <p:cNvCxnSpPr>
                  <a:endCxn id="66" idx="2"/>
                </p:cNvCxnSpPr>
                <p:nvPr/>
              </p:nvCxnSpPr>
              <p:spPr bwMode="auto">
                <a:xfrm>
                  <a:off x="2742267" y="5334211"/>
                  <a:ext cx="86234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Oval 65"/>
                <p:cNvSpPr/>
                <p:nvPr/>
              </p:nvSpPr>
              <p:spPr bwMode="auto">
                <a:xfrm>
                  <a:off x="3604607" y="5113443"/>
                  <a:ext cx="444575" cy="441537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1</a:t>
                  </a:r>
                  <a:endParaRPr lang="en-US" dirty="0"/>
                </a:p>
              </p:txBody>
            </p:sp>
            <p:sp>
              <p:nvSpPr>
                <p:cNvPr id="19474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2854444" y="4953000"/>
                  <a:ext cx="445729" cy="3347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IN"/>
                    <a:t>a</a:t>
                  </a:r>
                  <a:endParaRPr lang="en-US"/>
                </a:p>
              </p:txBody>
            </p:sp>
            <p:cxnSp>
              <p:nvCxnSpPr>
                <p:cNvPr id="68" name="Straight Arrow Connector 67"/>
                <p:cNvCxnSpPr>
                  <a:stCxn id="66" idx="6"/>
                  <a:endCxn id="69" idx="2"/>
                </p:cNvCxnSpPr>
                <p:nvPr/>
              </p:nvCxnSpPr>
              <p:spPr bwMode="auto">
                <a:xfrm>
                  <a:off x="4049181" y="5334211"/>
                  <a:ext cx="842233" cy="128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Oval 68"/>
                <p:cNvSpPr/>
                <p:nvPr/>
              </p:nvSpPr>
              <p:spPr bwMode="auto">
                <a:xfrm>
                  <a:off x="4891414" y="5113443"/>
                  <a:ext cx="444575" cy="441537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2</a:t>
                  </a:r>
                  <a:endParaRPr lang="en-US" dirty="0"/>
                </a:p>
              </p:txBody>
            </p:sp>
            <p:sp>
              <p:nvSpPr>
                <p:cNvPr id="19477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4231046" y="4953000"/>
                  <a:ext cx="338532" cy="3699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IN"/>
                    <a:t>ε</a:t>
                  </a:r>
                  <a:endParaRPr lang="en-US"/>
                </a:p>
              </p:txBody>
            </p:sp>
            <p:cxnSp>
              <p:nvCxnSpPr>
                <p:cNvPr id="71" name="Straight Arrow Connector 70"/>
                <p:cNvCxnSpPr/>
                <p:nvPr/>
              </p:nvCxnSpPr>
              <p:spPr bwMode="auto">
                <a:xfrm>
                  <a:off x="1728012" y="5316242"/>
                  <a:ext cx="558510" cy="128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479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278971" y="4959137"/>
                  <a:ext cx="1146689" cy="4108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IN"/>
                    <a:t>start</a:t>
                  </a:r>
                  <a:endParaRPr lang="en-US"/>
                </a:p>
              </p:txBody>
            </p:sp>
          </p:grpSp>
          <p:sp>
            <p:nvSpPr>
              <p:cNvPr id="74" name="Oval 73"/>
              <p:cNvSpPr/>
              <p:nvPr/>
            </p:nvSpPr>
            <p:spPr bwMode="auto">
              <a:xfrm>
                <a:off x="8611102" y="4980194"/>
                <a:ext cx="366843" cy="496109"/>
              </a:xfrm>
              <a:prstGeom prst="ellipse">
                <a:avLst/>
              </a:prstGeom>
              <a:ln w="76200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dirty="0"/>
                  <a:t>3</a:t>
                </a:r>
                <a:endParaRPr lang="en-US" dirty="0"/>
              </a:p>
            </p:txBody>
          </p:sp>
          <p:sp>
            <p:nvSpPr>
              <p:cNvPr id="19470" name="TextBox 39"/>
              <p:cNvSpPr txBox="1">
                <a:spLocks noChangeArrowheads="1"/>
              </p:cNvSpPr>
              <p:nvPr/>
            </p:nvSpPr>
            <p:spPr bwMode="auto">
              <a:xfrm>
                <a:off x="8141354" y="4891475"/>
                <a:ext cx="316846" cy="518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IN"/>
                  <a:t>b</a:t>
                </a:r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229600" cy="51816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b="1" dirty="0" smtClean="0"/>
              <a:t>Step 5: </a:t>
            </a:r>
            <a:r>
              <a:rPr lang="en-IN" sz="2400" dirty="0" smtClean="0"/>
              <a:t>RE=a*</a:t>
            </a: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pPr>
              <a:buFont typeface="Arial" charset="0"/>
              <a:buNone/>
            </a:pPr>
            <a:endParaRPr lang="en-IN" sz="2400" dirty="0" smtClean="0"/>
          </a:p>
          <a:p>
            <a:pPr>
              <a:buFont typeface="Arial" charset="0"/>
              <a:buNone/>
            </a:pPr>
            <a:r>
              <a:rPr lang="en-IN" sz="2400" b="1" dirty="0" smtClean="0"/>
              <a:t>The NFA recognizes {</a:t>
            </a:r>
            <a:r>
              <a:rPr lang="el-GR" sz="2400" b="1" dirty="0" smtClean="0"/>
              <a:t>ε</a:t>
            </a:r>
            <a:r>
              <a:rPr lang="en-IN" sz="2400" b="1" dirty="0" smtClean="0"/>
              <a:t>,</a:t>
            </a:r>
            <a:r>
              <a:rPr lang="en-IN" sz="2400" b="1" dirty="0" err="1" smtClean="0"/>
              <a:t>a,aa,aaa</a:t>
            </a:r>
            <a:r>
              <a:rPr lang="en-IN" sz="2400" b="1" dirty="0" smtClean="0"/>
              <a:t>,.......}</a:t>
            </a:r>
          </a:p>
          <a:p>
            <a:pPr>
              <a:buFont typeface="Arial" charset="0"/>
              <a:buNone/>
            </a:pPr>
            <a:endParaRPr lang="en-US" sz="2400" b="1" dirty="0" smtClean="0"/>
          </a:p>
          <a:p>
            <a:pPr>
              <a:buFont typeface="Arial" charset="0"/>
              <a:buNone/>
            </a:pPr>
            <a:r>
              <a:rPr lang="en-US" sz="2400" b="1" dirty="0" smtClean="0"/>
              <a:t>Step 6: </a:t>
            </a:r>
            <a:r>
              <a:rPr lang="en-IN" sz="2400" dirty="0" smtClean="0"/>
              <a:t>RE= a</a:t>
            </a:r>
            <a:r>
              <a:rPr lang="en-IN" sz="2400" baseline="30000" dirty="0" smtClean="0"/>
              <a:t>+</a:t>
            </a:r>
          </a:p>
          <a:p>
            <a:pPr>
              <a:buFont typeface="Arial" charset="0"/>
              <a:buNone/>
            </a:pPr>
            <a:r>
              <a:rPr lang="en-IN" sz="2400" baseline="30000" dirty="0" smtClean="0"/>
              <a:t>       </a:t>
            </a:r>
            <a:r>
              <a:rPr lang="en-IN" sz="2400" dirty="0" smtClean="0"/>
              <a:t>= </a:t>
            </a:r>
            <a:r>
              <a:rPr lang="en-IN" sz="2400" dirty="0" err="1" smtClean="0"/>
              <a:t>a.a</a:t>
            </a:r>
            <a:r>
              <a:rPr lang="en-IN" sz="2400" dirty="0" smtClean="0"/>
              <a:t>*</a:t>
            </a:r>
          </a:p>
          <a:p>
            <a:pPr>
              <a:buFont typeface="Arial" charset="0"/>
              <a:buNone/>
            </a:pPr>
            <a:r>
              <a:rPr lang="en-IN" sz="2400" dirty="0" smtClean="0"/>
              <a:t>     Follow </a:t>
            </a:r>
            <a:r>
              <a:rPr lang="en-IN" sz="2400" b="1" dirty="0" smtClean="0"/>
              <a:t>step 4</a:t>
            </a:r>
            <a:r>
              <a:rPr lang="en-IN" sz="2400" dirty="0" smtClean="0"/>
              <a:t> for construction.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D07D83-D6A0-4973-B9F8-8280031DC9F2}" type="datetime4">
              <a:rPr lang="en-US" smtClean="0"/>
              <a:pPr>
                <a:defRPr/>
              </a:pPr>
              <a:t>September 11, 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BD64CD-2A25-41FE-9D18-8C975A2A549A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2048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IN" sz="4000" dirty="0" err="1" smtClean="0">
                <a:solidFill>
                  <a:srgbClr val="0070C0"/>
                </a:solidFill>
              </a:rPr>
              <a:t>Kleene’s</a:t>
            </a:r>
            <a:r>
              <a:rPr lang="en-IN" sz="4000" dirty="0" smtClean="0">
                <a:solidFill>
                  <a:srgbClr val="0070C0"/>
                </a:solidFill>
              </a:rPr>
              <a:t> Theorem Part-I:</a:t>
            </a:r>
            <a:endParaRPr lang="en-US" sz="4000" dirty="0" smtClean="0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600200" y="914400"/>
            <a:ext cx="4572000" cy="2233613"/>
            <a:chOff x="1752602" y="1513336"/>
            <a:chExt cx="3849465" cy="2546409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752602" y="2438403"/>
              <a:ext cx="3849465" cy="744027"/>
              <a:chOff x="4899880" y="4810017"/>
              <a:chExt cx="3849465" cy="676387"/>
            </a:xfrm>
          </p:grpSpPr>
          <p:cxnSp>
            <p:nvCxnSpPr>
              <p:cNvPr id="9" name="Straight Arrow Connector 8"/>
              <p:cNvCxnSpPr/>
              <p:nvPr/>
            </p:nvCxnSpPr>
            <p:spPr bwMode="auto">
              <a:xfrm>
                <a:off x="7772276" y="5255659"/>
                <a:ext cx="609499" cy="164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86"/>
              <p:cNvGrpSpPr>
                <a:grpSpLocks/>
              </p:cNvGrpSpPr>
              <p:nvPr/>
            </p:nvGrpSpPr>
            <p:grpSpPr bwMode="auto">
              <a:xfrm>
                <a:off x="4899880" y="4810017"/>
                <a:ext cx="3849465" cy="676387"/>
                <a:chOff x="5128480" y="4810017"/>
                <a:chExt cx="3849465" cy="676387"/>
              </a:xfrm>
            </p:grpSpPr>
            <p:grpSp>
              <p:nvGrpSpPr>
                <p:cNvPr id="8" name="Group 62"/>
                <p:cNvGrpSpPr>
                  <a:grpSpLocks/>
                </p:cNvGrpSpPr>
                <p:nvPr/>
              </p:nvGrpSpPr>
              <p:grpSpPr bwMode="auto">
                <a:xfrm>
                  <a:off x="5128480" y="4810017"/>
                  <a:ext cx="2884572" cy="676387"/>
                  <a:chOff x="1278971" y="4952996"/>
                  <a:chExt cx="4057924" cy="601984"/>
                </a:xfrm>
              </p:grpSpPr>
              <p:sp>
                <p:nvSpPr>
                  <p:cNvPr id="14" name="Oval 13"/>
                  <p:cNvSpPr/>
                  <p:nvPr/>
                </p:nvSpPr>
                <p:spPr bwMode="auto">
                  <a:xfrm>
                    <a:off x="2298101" y="5112400"/>
                    <a:ext cx="445635" cy="442219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0</a:t>
                    </a:r>
                    <a:endParaRPr lang="en-US" dirty="0"/>
                  </a:p>
                </p:txBody>
              </p:sp>
              <p:cxnSp>
                <p:nvCxnSpPr>
                  <p:cNvPr id="15" name="Straight Arrow Connector 14"/>
                  <p:cNvCxnSpPr>
                    <a:endCxn id="16" idx="2"/>
                  </p:cNvCxnSpPr>
                  <p:nvPr/>
                </p:nvCxnSpPr>
                <p:spPr bwMode="auto">
                  <a:xfrm>
                    <a:off x="2743736" y="5333510"/>
                    <a:ext cx="861184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Oval 15"/>
                  <p:cNvSpPr/>
                  <p:nvPr/>
                </p:nvSpPr>
                <p:spPr bwMode="auto">
                  <a:xfrm>
                    <a:off x="3604920" y="5112400"/>
                    <a:ext cx="445634" cy="442219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1</a:t>
                    </a:r>
                    <a:endParaRPr lang="en-US" dirty="0"/>
                  </a:p>
                </p:txBody>
              </p:sp>
              <p:sp>
                <p:nvSpPr>
                  <p:cNvPr id="20501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54444" y="4952996"/>
                    <a:ext cx="445729" cy="37352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IN"/>
                      <a:t>ε</a:t>
                    </a:r>
                    <a:endParaRPr lang="en-US"/>
                  </a:p>
                </p:txBody>
              </p:sp>
              <p:cxnSp>
                <p:nvCxnSpPr>
                  <p:cNvPr id="18" name="Straight Arrow Connector 17"/>
                  <p:cNvCxnSpPr>
                    <a:stCxn id="16" idx="6"/>
                    <a:endCxn id="19" idx="2"/>
                  </p:cNvCxnSpPr>
                  <p:nvPr/>
                </p:nvCxnSpPr>
                <p:spPr bwMode="auto">
                  <a:xfrm>
                    <a:off x="4050554" y="5333510"/>
                    <a:ext cx="840501" cy="1464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Oval 18"/>
                  <p:cNvSpPr/>
                  <p:nvPr/>
                </p:nvSpPr>
                <p:spPr bwMode="auto">
                  <a:xfrm>
                    <a:off x="4891055" y="5112400"/>
                    <a:ext cx="445634" cy="442219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2</a:t>
                    </a:r>
                    <a:endParaRPr lang="en-US" dirty="0"/>
                  </a:p>
                </p:txBody>
              </p:sp>
              <p:sp>
                <p:nvSpPr>
                  <p:cNvPr id="20504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31046" y="4953000"/>
                    <a:ext cx="338532" cy="36991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IN"/>
                      <a:t>a</a:t>
                    </a:r>
                    <a:endParaRPr lang="en-US"/>
                  </a:p>
                </p:txBody>
              </p:sp>
              <p:cxnSp>
                <p:nvCxnSpPr>
                  <p:cNvPr id="21" name="Straight Arrow Connector 20"/>
                  <p:cNvCxnSpPr/>
                  <p:nvPr/>
                </p:nvCxnSpPr>
                <p:spPr bwMode="auto">
                  <a:xfrm>
                    <a:off x="1728367" y="5315939"/>
                    <a:ext cx="558453" cy="1464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06" name="Text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8971" y="4959137"/>
                    <a:ext cx="1146689" cy="4108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IN"/>
                      <a:t>start</a:t>
                    </a:r>
                    <a:endParaRPr lang="en-US"/>
                  </a:p>
                </p:txBody>
              </p:sp>
            </p:grpSp>
            <p:sp>
              <p:nvSpPr>
                <p:cNvPr id="12" name="Oval 11"/>
                <p:cNvSpPr/>
                <p:nvPr/>
              </p:nvSpPr>
              <p:spPr bwMode="auto">
                <a:xfrm>
                  <a:off x="8610375" y="4980897"/>
                  <a:ext cx="367570" cy="495230"/>
                </a:xfrm>
                <a:prstGeom prst="ellipse">
                  <a:avLst/>
                </a:prstGeom>
                <a:ln w="76200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3</a:t>
                  </a:r>
                  <a:endParaRPr lang="en-US" dirty="0"/>
                </a:p>
              </p:txBody>
            </p:sp>
            <p:sp>
              <p:nvSpPr>
                <p:cNvPr id="20497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8141354" y="4891475"/>
                  <a:ext cx="316846" cy="4196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l-GR"/>
                    <a:t>ε</a:t>
                  </a:r>
                  <a:endParaRPr lang="en-US"/>
                </a:p>
              </p:txBody>
            </p:sp>
          </p:grpSp>
        </p:grpSp>
        <p:cxnSp>
          <p:nvCxnSpPr>
            <p:cNvPr id="33" name="Curved Connector 32"/>
            <p:cNvCxnSpPr>
              <a:stCxn id="19" idx="0"/>
              <a:endCxn id="16" idx="0"/>
            </p:cNvCxnSpPr>
            <p:nvPr/>
          </p:nvCxnSpPr>
          <p:spPr>
            <a:xfrm rot="16200000" flipV="1">
              <a:off x="4021277" y="2179202"/>
              <a:ext cx="1810" cy="914248"/>
            </a:xfrm>
            <a:prstGeom prst="curvedConnector3">
              <a:avLst>
                <a:gd name="adj1" fmla="val 3893855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0" name="TextBox 39"/>
            <p:cNvSpPr txBox="1">
              <a:spLocks noChangeArrowheads="1"/>
            </p:cNvSpPr>
            <p:nvPr/>
          </p:nvSpPr>
          <p:spPr bwMode="auto">
            <a:xfrm>
              <a:off x="3874154" y="1513336"/>
              <a:ext cx="316846" cy="461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  <p:cxnSp>
          <p:nvCxnSpPr>
            <p:cNvPr id="37" name="Curved Connector 36"/>
            <p:cNvCxnSpPr>
              <a:stCxn id="14" idx="4"/>
              <a:endCxn id="12" idx="4"/>
            </p:cNvCxnSpPr>
            <p:nvPr/>
          </p:nvCxnSpPr>
          <p:spPr>
            <a:xfrm rot="5400000" flipH="1" flipV="1">
              <a:off x="4022337" y="1785371"/>
              <a:ext cx="9049" cy="2784179"/>
            </a:xfrm>
            <a:prstGeom prst="curvedConnector3">
              <a:avLst>
                <a:gd name="adj1" fmla="val -900801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2" name="TextBox 39"/>
            <p:cNvSpPr txBox="1">
              <a:spLocks noChangeArrowheads="1"/>
            </p:cNvSpPr>
            <p:nvPr/>
          </p:nvSpPr>
          <p:spPr bwMode="auto">
            <a:xfrm>
              <a:off x="3950354" y="3598079"/>
              <a:ext cx="316846" cy="461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Converting RE to NFA-</a:t>
            </a:r>
            <a:r>
              <a:rPr lang="en-IN" dirty="0" smtClean="0">
                <a:solidFill>
                  <a:srgbClr val="0070C0"/>
                </a:solidFill>
              </a:rPr>
              <a:t>Ʌ</a:t>
            </a:r>
            <a:r>
              <a:rPr lang="en-US" sz="4800" dirty="0" smtClean="0">
                <a:solidFill>
                  <a:srgbClr val="0070C0"/>
                </a:solidFill>
              </a:rPr>
              <a:t/>
            </a:r>
            <a:br>
              <a:rPr lang="en-US" sz="4800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9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0600"/>
            <a:ext cx="8382000" cy="5638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001000" cy="838200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Problem 1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334000"/>
          </a:xfrm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IN" sz="2800" dirty="0" smtClean="0"/>
              <a:t>Construct Non deterministic Finite Automata with NULL transition or the following regular expression using </a:t>
            </a:r>
            <a:r>
              <a:rPr lang="en-IN" sz="2800" dirty="0" err="1" smtClean="0">
                <a:solidFill>
                  <a:srgbClr val="0070C0"/>
                </a:solidFill>
              </a:rPr>
              <a:t>Kleene’s</a:t>
            </a:r>
            <a:r>
              <a:rPr lang="en-IN" sz="2800" dirty="0" smtClean="0">
                <a:solidFill>
                  <a:srgbClr val="0070C0"/>
                </a:solidFill>
              </a:rPr>
              <a:t> Theorem Part-I: </a:t>
            </a:r>
            <a:r>
              <a:rPr lang="en-IN" sz="2800" dirty="0" smtClean="0"/>
              <a:t>method.</a:t>
            </a:r>
          </a:p>
          <a:p>
            <a:pPr algn="just">
              <a:buFont typeface="Arial" charset="0"/>
              <a:buNone/>
            </a:pPr>
            <a:endParaRPr lang="en-IN" sz="2800" dirty="0" smtClean="0"/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a|b</a:t>
            </a:r>
            <a:r>
              <a:rPr lang="en-IN" dirty="0" smtClean="0">
                <a:solidFill>
                  <a:srgbClr val="FF0000"/>
                </a:solidFill>
              </a:rPr>
              <a:t>)*</a:t>
            </a:r>
            <a:r>
              <a:rPr lang="en-IN" dirty="0" err="1" smtClean="0">
                <a:solidFill>
                  <a:srgbClr val="FF0000"/>
                </a:solidFill>
              </a:rPr>
              <a:t>abb</a:t>
            </a:r>
            <a:endParaRPr lang="en-IN" dirty="0" smtClean="0">
              <a:solidFill>
                <a:srgbClr val="FF0000"/>
              </a:solidFill>
            </a:endParaRPr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/>
              <a:t>(</a:t>
            </a:r>
            <a:r>
              <a:rPr lang="en-IN" dirty="0" err="1" smtClean="0"/>
              <a:t>a|b</a:t>
            </a:r>
            <a:r>
              <a:rPr lang="en-IN" dirty="0" smtClean="0"/>
              <a:t>)*</a:t>
            </a:r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/>
              <a:t>(a*|b*)*   =a*,b* ,  (a*+b*)</a:t>
            </a:r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/>
              <a:t>((</a:t>
            </a:r>
            <a:r>
              <a:rPr lang="el-GR" dirty="0" smtClean="0"/>
              <a:t>ε</a:t>
            </a:r>
            <a:r>
              <a:rPr lang="en-IN" dirty="0" smtClean="0"/>
              <a:t>|a)b*)*</a:t>
            </a:r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/>
              <a:t>(0|123)*=0,123,0+123,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D07D83-D6A0-4973-B9F8-8280031DC9F2}" type="datetime4">
              <a:rPr lang="en-US" smtClean="0"/>
              <a:pPr>
                <a:defRPr/>
              </a:pPr>
              <a:t>September 11, 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DA8D3F-08DA-478A-8AD6-2BDB23DBB2E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924800" cy="838200"/>
          </a:xfrm>
        </p:spPr>
        <p:txBody>
          <a:bodyPr/>
          <a:lstStyle/>
          <a:p>
            <a:r>
              <a:rPr lang="en-IN" sz="4000" smtClean="0">
                <a:solidFill>
                  <a:srgbClr val="FF0000"/>
                </a:solidFill>
              </a:rPr>
              <a:t>Example 1</a:t>
            </a:r>
            <a:endParaRPr lang="en-US" sz="4000" smtClean="0">
              <a:solidFill>
                <a:srgbClr val="FF0000"/>
              </a:solidFill>
            </a:endParaRPr>
          </a:p>
        </p:txBody>
      </p:sp>
      <p:sp>
        <p:nvSpPr>
          <p:cNvPr id="20483" name="Content Placeholder 7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5486400"/>
          </a:xfrm>
        </p:spPr>
        <p:txBody>
          <a:bodyPr/>
          <a:lstStyle/>
          <a:p>
            <a:r>
              <a:rPr lang="en-IN" sz="2400" dirty="0" smtClean="0"/>
              <a:t>Decomposition of </a:t>
            </a:r>
            <a:r>
              <a:rPr lang="en-US" sz="2400" dirty="0" smtClean="0">
                <a:solidFill>
                  <a:srgbClr val="FF0000"/>
                </a:solidFill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</a:rPr>
              <a:t>a|b</a:t>
            </a:r>
            <a:r>
              <a:rPr lang="en-US" sz="2400" dirty="0" smtClean="0">
                <a:solidFill>
                  <a:srgbClr val="FF0000"/>
                </a:solidFill>
              </a:rPr>
              <a:t>)*</a:t>
            </a:r>
            <a:r>
              <a:rPr lang="en-US" sz="2400" dirty="0" err="1" smtClean="0">
                <a:solidFill>
                  <a:srgbClr val="FF0000"/>
                </a:solidFill>
              </a:rPr>
              <a:t>abb</a:t>
            </a: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D07D83-D6A0-4973-B9F8-8280031DC9F2}" type="datetime4">
              <a:rPr lang="en-US" smtClean="0"/>
              <a:pPr>
                <a:defRPr/>
              </a:pPr>
              <a:t>September 11, 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49EFEC-B68C-4609-9840-CDFE037ADD37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762000" y="1371600"/>
            <a:ext cx="3886200" cy="4495800"/>
            <a:chOff x="1972350" y="739338"/>
            <a:chExt cx="4734739" cy="5437327"/>
          </a:xfrm>
        </p:grpSpPr>
        <p:sp>
          <p:nvSpPr>
            <p:cNvPr id="23601" name="TextBox 50"/>
            <p:cNvSpPr txBox="1">
              <a:spLocks noChangeArrowheads="1"/>
            </p:cNvSpPr>
            <p:nvPr/>
          </p:nvSpPr>
          <p:spPr bwMode="auto">
            <a:xfrm>
              <a:off x="3267750" y="4948535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2</a:t>
              </a:r>
              <a:endParaRPr lang="en-US"/>
            </a:p>
          </p:txBody>
        </p:sp>
        <p:sp>
          <p:nvSpPr>
            <p:cNvPr id="23602" name="TextBox 51"/>
            <p:cNvSpPr txBox="1">
              <a:spLocks noChangeArrowheads="1"/>
            </p:cNvSpPr>
            <p:nvPr/>
          </p:nvSpPr>
          <p:spPr bwMode="auto">
            <a:xfrm>
              <a:off x="2590800" y="41910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3</a:t>
              </a:r>
              <a:endParaRPr lang="en-US"/>
            </a:p>
          </p:txBody>
        </p:sp>
        <p:cxnSp>
          <p:nvCxnSpPr>
            <p:cNvPr id="53" name="Straight Connector 52"/>
            <p:cNvCxnSpPr>
              <a:stCxn id="23607" idx="0"/>
            </p:cNvCxnSpPr>
            <p:nvPr/>
          </p:nvCxnSpPr>
          <p:spPr>
            <a:xfrm rot="5400000" flipH="1" flipV="1">
              <a:off x="2194913" y="462889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971485" y="4649185"/>
              <a:ext cx="305274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2553023" y="4914284"/>
              <a:ext cx="380152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239638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07" name="TextBox 56"/>
            <p:cNvSpPr txBox="1">
              <a:spLocks noChangeArrowheads="1"/>
            </p:cNvSpPr>
            <p:nvPr/>
          </p:nvSpPr>
          <p:spPr bwMode="auto">
            <a:xfrm>
              <a:off x="1981200" y="4948535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1</a:t>
              </a:r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rot="5400000">
              <a:off x="1943774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09" name="TextBox 58"/>
            <p:cNvSpPr txBox="1">
              <a:spLocks noChangeArrowheads="1"/>
            </p:cNvSpPr>
            <p:nvPr/>
          </p:nvSpPr>
          <p:spPr bwMode="auto">
            <a:xfrm>
              <a:off x="1981200" y="5715000"/>
              <a:ext cx="3209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a</a:t>
              </a:r>
              <a:endParaRPr lang="en-US"/>
            </a:p>
          </p:txBody>
        </p:sp>
        <p:sp>
          <p:nvSpPr>
            <p:cNvPr id="23610" name="TextBox 59"/>
            <p:cNvSpPr txBox="1">
              <a:spLocks noChangeArrowheads="1"/>
            </p:cNvSpPr>
            <p:nvPr/>
          </p:nvSpPr>
          <p:spPr bwMode="auto">
            <a:xfrm>
              <a:off x="3276600" y="5715000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  <p:sp>
          <p:nvSpPr>
            <p:cNvPr id="23611" name="TextBox 60"/>
            <p:cNvSpPr txBox="1">
              <a:spLocks noChangeArrowheads="1"/>
            </p:cNvSpPr>
            <p:nvPr/>
          </p:nvSpPr>
          <p:spPr bwMode="auto">
            <a:xfrm>
              <a:off x="2650020" y="5100935"/>
              <a:ext cx="2455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|</a:t>
              </a:r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5400000">
              <a:off x="2553990" y="4076230"/>
              <a:ext cx="3801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13" name="TextBox 62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4</a:t>
              </a:r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2229727" y="3866674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2971486" y="3886961"/>
              <a:ext cx="305273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16" name="TextBox 65"/>
            <p:cNvSpPr txBox="1">
              <a:spLocks noChangeArrowheads="1"/>
            </p:cNvSpPr>
            <p:nvPr/>
          </p:nvSpPr>
          <p:spPr bwMode="auto">
            <a:xfrm>
              <a:off x="1972350" y="4110335"/>
              <a:ext cx="28725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(</a:t>
              </a:r>
              <a:endParaRPr lang="en-US"/>
            </a:p>
          </p:txBody>
        </p:sp>
        <p:sp>
          <p:nvSpPr>
            <p:cNvPr id="23617" name="TextBox 66"/>
            <p:cNvSpPr txBox="1">
              <a:spLocks noChangeArrowheads="1"/>
            </p:cNvSpPr>
            <p:nvPr/>
          </p:nvSpPr>
          <p:spPr bwMode="auto">
            <a:xfrm>
              <a:off x="3217942" y="4114800"/>
              <a:ext cx="28725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)</a:t>
              </a:r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5400000" flipH="1" flipV="1">
              <a:off x="2806096" y="318124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19" name="TextBox 68"/>
            <p:cNvSpPr txBox="1">
              <a:spLocks noChangeArrowheads="1"/>
            </p:cNvSpPr>
            <p:nvPr/>
          </p:nvSpPr>
          <p:spPr bwMode="auto">
            <a:xfrm>
              <a:off x="3115350" y="27432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5</a:t>
              </a:r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3411339" y="3200727"/>
              <a:ext cx="398430" cy="380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21" name="TextBox 70"/>
            <p:cNvSpPr txBox="1">
              <a:spLocks noChangeArrowheads="1"/>
            </p:cNvSpPr>
            <p:nvPr/>
          </p:nvSpPr>
          <p:spPr bwMode="auto">
            <a:xfrm>
              <a:off x="3733800" y="3500735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*</a:t>
              </a:r>
              <a:endParaRPr lang="en-US"/>
            </a:p>
          </p:txBody>
        </p:sp>
        <p:sp>
          <p:nvSpPr>
            <p:cNvPr id="23622" name="TextBox 71"/>
            <p:cNvSpPr txBox="1">
              <a:spLocks noChangeArrowheads="1"/>
            </p:cNvSpPr>
            <p:nvPr/>
          </p:nvSpPr>
          <p:spPr bwMode="auto">
            <a:xfrm>
              <a:off x="3648750" y="2129135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7</a:t>
              </a:r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4037996" y="2515302"/>
              <a:ext cx="967063" cy="762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24" name="TextBox 73"/>
            <p:cNvSpPr txBox="1">
              <a:spLocks noChangeArrowheads="1"/>
            </p:cNvSpPr>
            <p:nvPr/>
          </p:nvSpPr>
          <p:spPr bwMode="auto">
            <a:xfrm>
              <a:off x="4876800" y="31242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6</a:t>
              </a:r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rot="5400000" flipH="1" flipV="1">
              <a:off x="3372796" y="2576460"/>
              <a:ext cx="299514" cy="338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4915564" y="3770949"/>
              <a:ext cx="382073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27" name="TextBox 76"/>
            <p:cNvSpPr txBox="1">
              <a:spLocks noChangeArrowheads="1"/>
            </p:cNvSpPr>
            <p:nvPr/>
          </p:nvSpPr>
          <p:spPr bwMode="auto">
            <a:xfrm>
              <a:off x="4995446" y="3805535"/>
              <a:ext cx="3209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a</a:t>
              </a:r>
              <a:endParaRPr lang="en-US"/>
            </a:p>
          </p:txBody>
        </p:sp>
        <p:sp>
          <p:nvSpPr>
            <p:cNvPr id="23628" name="TextBox 77"/>
            <p:cNvSpPr txBox="1">
              <a:spLocks noChangeArrowheads="1"/>
            </p:cNvSpPr>
            <p:nvPr/>
          </p:nvSpPr>
          <p:spPr bwMode="auto">
            <a:xfrm>
              <a:off x="4258350" y="14478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9</a:t>
              </a:r>
              <a:endParaRPr lang="en-US"/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4647246" y="1833715"/>
              <a:ext cx="967063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30" name="TextBox 79"/>
            <p:cNvSpPr txBox="1">
              <a:spLocks noChangeArrowheads="1"/>
            </p:cNvSpPr>
            <p:nvPr/>
          </p:nvSpPr>
          <p:spPr bwMode="auto">
            <a:xfrm>
              <a:off x="5528846" y="24384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8</a:t>
              </a:r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rot="5400000" flipH="1" flipV="1">
              <a:off x="3982044" y="1894875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5522880" y="3085522"/>
              <a:ext cx="382071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33" name="TextBox 82"/>
            <p:cNvSpPr txBox="1">
              <a:spLocks noChangeArrowheads="1"/>
            </p:cNvSpPr>
            <p:nvPr/>
          </p:nvSpPr>
          <p:spPr bwMode="auto">
            <a:xfrm>
              <a:off x="5605046" y="3195935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  <p:sp>
          <p:nvSpPr>
            <p:cNvPr id="23634" name="TextBox 83"/>
            <p:cNvSpPr txBox="1">
              <a:spLocks noChangeArrowheads="1"/>
            </p:cNvSpPr>
            <p:nvPr/>
          </p:nvSpPr>
          <p:spPr bwMode="auto">
            <a:xfrm>
              <a:off x="4944150" y="739338"/>
              <a:ext cx="4848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11</a:t>
              </a:r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333860" y="1223168"/>
              <a:ext cx="965129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36" name="TextBox 85"/>
            <p:cNvSpPr txBox="1">
              <a:spLocks noChangeArrowheads="1"/>
            </p:cNvSpPr>
            <p:nvPr/>
          </p:nvSpPr>
          <p:spPr bwMode="auto">
            <a:xfrm>
              <a:off x="6214646" y="1828800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10</a:t>
              </a:r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5400000" flipH="1" flipV="1">
              <a:off x="4665765" y="1285288"/>
              <a:ext cx="30143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6209495" y="2524894"/>
              <a:ext cx="382071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39" name="TextBox 88"/>
            <p:cNvSpPr txBox="1">
              <a:spLocks noChangeArrowheads="1"/>
            </p:cNvSpPr>
            <p:nvPr/>
          </p:nvSpPr>
          <p:spPr bwMode="auto">
            <a:xfrm>
              <a:off x="6290846" y="2650324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609600" y="4953000"/>
            <a:ext cx="685800" cy="10668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rot="5400000">
            <a:off x="2438401" y="3505200"/>
            <a:ext cx="48768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334000" y="1447800"/>
            <a:ext cx="3276600" cy="609600"/>
            <a:chOff x="3352800" y="4533899"/>
            <a:chExt cx="3810000" cy="876299"/>
          </a:xfrm>
        </p:grpSpPr>
        <p:grpSp>
          <p:nvGrpSpPr>
            <p:cNvPr id="7" name="Group 44"/>
            <p:cNvGrpSpPr>
              <a:grpSpLocks/>
            </p:cNvGrpSpPr>
            <p:nvPr/>
          </p:nvGrpSpPr>
          <p:grpSpPr bwMode="auto">
            <a:xfrm>
              <a:off x="3352800" y="4533899"/>
              <a:ext cx="3810000" cy="876299"/>
              <a:chOff x="2057400" y="2629240"/>
              <a:chExt cx="3810000" cy="87596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2895452" y="2896135"/>
                <a:ext cx="686686" cy="60906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0</a:t>
                </a:r>
                <a:endParaRPr lang="en-US" b="1" i="1" dirty="0"/>
              </a:p>
            </p:txBody>
          </p:sp>
          <p:cxnSp>
            <p:nvCxnSpPr>
              <p:cNvPr id="106" name="Straight Arrow Connector 105"/>
              <p:cNvCxnSpPr>
                <a:stCxn id="105" idx="6"/>
              </p:cNvCxnSpPr>
              <p:nvPr/>
            </p:nvCxnSpPr>
            <p:spPr>
              <a:xfrm>
                <a:off x="3582138" y="3199526"/>
                <a:ext cx="1598576" cy="228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80714" y="2896135"/>
                <a:ext cx="686686" cy="609065"/>
              </a:xfrm>
              <a:prstGeom prst="ellipse">
                <a:avLst/>
              </a:prstGeom>
              <a:ln w="85725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1</a:t>
                </a:r>
                <a:endParaRPr lang="en-US" b="1" i="1" dirty="0"/>
              </a:p>
            </p:txBody>
          </p:sp>
          <p:sp>
            <p:nvSpPr>
              <p:cNvPr id="23599" name="TextBox 48"/>
              <p:cNvSpPr txBox="1">
                <a:spLocks noChangeArrowheads="1"/>
              </p:cNvSpPr>
              <p:nvPr/>
            </p:nvSpPr>
            <p:spPr bwMode="auto">
              <a:xfrm>
                <a:off x="3886200" y="2629240"/>
                <a:ext cx="990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IN"/>
                  <a:t>a</a:t>
                </a:r>
                <a:endParaRPr lang="en-US"/>
              </a:p>
            </p:txBody>
          </p:sp>
          <p:sp>
            <p:nvSpPr>
              <p:cNvPr id="23600" name="TextBox 49"/>
              <p:cNvSpPr txBox="1">
                <a:spLocks noChangeArrowheads="1"/>
              </p:cNvSpPr>
              <p:nvPr/>
            </p:nvSpPr>
            <p:spPr bwMode="auto">
              <a:xfrm>
                <a:off x="2057400" y="2629240"/>
                <a:ext cx="990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IN"/>
                  <a:t>start</a:t>
                </a:r>
                <a:endParaRPr lang="en-US"/>
              </a:p>
            </p:txBody>
          </p:sp>
        </p:grpSp>
        <p:cxnSp>
          <p:nvCxnSpPr>
            <p:cNvPr id="104" name="Straight Arrow Connector 103"/>
            <p:cNvCxnSpPr/>
            <p:nvPr/>
          </p:nvCxnSpPr>
          <p:spPr>
            <a:xfrm>
              <a:off x="3428484" y="5104406"/>
              <a:ext cx="762369" cy="22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Oval 109"/>
          <p:cNvSpPr/>
          <p:nvPr/>
        </p:nvSpPr>
        <p:spPr>
          <a:xfrm>
            <a:off x="1676400" y="4876800"/>
            <a:ext cx="685800" cy="10668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334000" y="2362200"/>
            <a:ext cx="3276600" cy="609600"/>
            <a:chOff x="3352800" y="4533899"/>
            <a:chExt cx="3810000" cy="876299"/>
          </a:xfrm>
        </p:grpSpPr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3352800" y="4533899"/>
              <a:ext cx="3810000" cy="876299"/>
              <a:chOff x="2057400" y="2629240"/>
              <a:chExt cx="3810000" cy="87596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2895452" y="2896135"/>
                <a:ext cx="686686" cy="609065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2</a:t>
                </a:r>
                <a:endParaRPr lang="en-US" b="1" i="1" dirty="0"/>
              </a:p>
            </p:txBody>
          </p:sp>
          <p:cxnSp>
            <p:nvCxnSpPr>
              <p:cNvPr id="115" name="Straight Arrow Connector 114"/>
              <p:cNvCxnSpPr>
                <a:stCxn id="114" idx="6"/>
              </p:cNvCxnSpPr>
              <p:nvPr/>
            </p:nvCxnSpPr>
            <p:spPr>
              <a:xfrm>
                <a:off x="3582138" y="3199526"/>
                <a:ext cx="1598576" cy="228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/>
              <p:cNvSpPr/>
              <p:nvPr/>
            </p:nvSpPr>
            <p:spPr>
              <a:xfrm>
                <a:off x="5180714" y="2896135"/>
                <a:ext cx="686686" cy="609065"/>
              </a:xfrm>
              <a:prstGeom prst="ellipse">
                <a:avLst/>
              </a:prstGeom>
              <a:ln w="85725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b="1" i="1" dirty="0"/>
                  <a:t>3</a:t>
                </a:r>
                <a:endParaRPr lang="en-US" b="1" i="1" dirty="0"/>
              </a:p>
            </p:txBody>
          </p:sp>
          <p:sp>
            <p:nvSpPr>
              <p:cNvPr id="23592" name="TextBox 48"/>
              <p:cNvSpPr txBox="1">
                <a:spLocks noChangeArrowheads="1"/>
              </p:cNvSpPr>
              <p:nvPr/>
            </p:nvSpPr>
            <p:spPr bwMode="auto">
              <a:xfrm>
                <a:off x="3886200" y="2629240"/>
                <a:ext cx="990600" cy="6633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IN"/>
                  <a:t>b</a:t>
                </a:r>
                <a:endParaRPr lang="en-US"/>
              </a:p>
            </p:txBody>
          </p:sp>
          <p:sp>
            <p:nvSpPr>
              <p:cNvPr id="23593" name="TextBox 49"/>
              <p:cNvSpPr txBox="1">
                <a:spLocks noChangeArrowheads="1"/>
              </p:cNvSpPr>
              <p:nvPr/>
            </p:nvSpPr>
            <p:spPr bwMode="auto">
              <a:xfrm>
                <a:off x="2057400" y="2629240"/>
                <a:ext cx="9906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IN"/>
                  <a:t>start</a:t>
                </a:r>
                <a:endParaRPr lang="en-US"/>
              </a:p>
            </p:txBody>
          </p:sp>
        </p:grpSp>
        <p:cxnSp>
          <p:nvCxnSpPr>
            <p:cNvPr id="113" name="Straight Arrow Connector 112"/>
            <p:cNvCxnSpPr/>
            <p:nvPr/>
          </p:nvCxnSpPr>
          <p:spPr>
            <a:xfrm>
              <a:off x="3428484" y="5104406"/>
              <a:ext cx="762369" cy="22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/>
          <p:cNvSpPr/>
          <p:nvPr/>
        </p:nvSpPr>
        <p:spPr>
          <a:xfrm>
            <a:off x="381000" y="4343400"/>
            <a:ext cx="2286000" cy="22860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4800600" y="3200400"/>
            <a:ext cx="3733800" cy="2362200"/>
            <a:chOff x="798369" y="1190297"/>
            <a:chExt cx="7888431" cy="3089251"/>
          </a:xfrm>
        </p:grpSpPr>
        <p:cxnSp>
          <p:nvCxnSpPr>
            <p:cNvPr id="123" name="Straight Arrow Connector 122"/>
            <p:cNvCxnSpPr/>
            <p:nvPr/>
          </p:nvCxnSpPr>
          <p:spPr>
            <a:xfrm>
              <a:off x="1677097" y="2743227"/>
              <a:ext cx="761342" cy="20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/>
            <p:cNvSpPr/>
            <p:nvPr/>
          </p:nvSpPr>
          <p:spPr>
            <a:xfrm>
              <a:off x="2438439" y="2438039"/>
              <a:ext cx="610414" cy="6103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 err="1"/>
                <a:t>0</a:t>
              </a:r>
              <a:endParaRPr lang="en-US" dirty="0"/>
            </a:p>
          </p:txBody>
        </p:sp>
        <p:cxnSp>
          <p:nvCxnSpPr>
            <p:cNvPr id="125" name="Straight Arrow Connector 124"/>
            <p:cNvCxnSpPr>
              <a:stCxn id="124" idx="7"/>
            </p:cNvCxnSpPr>
            <p:nvPr/>
          </p:nvCxnSpPr>
          <p:spPr>
            <a:xfrm rot="5400000" flipH="1" flipV="1">
              <a:off x="3302096" y="1485939"/>
              <a:ext cx="697573" cy="138517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>
              <a:off x="2958297" y="2957067"/>
              <a:ext cx="1385172" cy="8532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4343469" y="1447735"/>
              <a:ext cx="610414" cy="6083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1</a:t>
              </a:r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4343469" y="3581975"/>
              <a:ext cx="610414" cy="6103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3</a:t>
              </a:r>
              <a:endParaRPr lang="en-US" dirty="0"/>
            </a:p>
          </p:txBody>
        </p:sp>
        <p:cxnSp>
          <p:nvCxnSpPr>
            <p:cNvPr id="129" name="Straight Arrow Connector 128"/>
            <p:cNvCxnSpPr/>
            <p:nvPr/>
          </p:nvCxnSpPr>
          <p:spPr>
            <a:xfrm>
              <a:off x="4953883" y="1752923"/>
              <a:ext cx="1522682" cy="20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4953883" y="3887164"/>
              <a:ext cx="159982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6476565" y="1447735"/>
              <a:ext cx="610414" cy="60830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2</a:t>
              </a:r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6553704" y="3581975"/>
              <a:ext cx="607061" cy="61037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4</a:t>
              </a:r>
              <a:endParaRPr lang="en-US" dirty="0"/>
            </a:p>
          </p:txBody>
        </p:sp>
        <p:cxnSp>
          <p:nvCxnSpPr>
            <p:cNvPr id="133" name="Straight Arrow Connector 132"/>
            <p:cNvCxnSpPr/>
            <p:nvPr/>
          </p:nvCxnSpPr>
          <p:spPr>
            <a:xfrm>
              <a:off x="7086979" y="1829739"/>
              <a:ext cx="1066548" cy="98822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32" idx="6"/>
            </p:cNvCxnSpPr>
            <p:nvPr/>
          </p:nvCxnSpPr>
          <p:spPr>
            <a:xfrm flipV="1">
              <a:off x="7160765" y="3274711"/>
              <a:ext cx="992762" cy="612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/>
            <p:cNvSpPr/>
            <p:nvPr/>
          </p:nvSpPr>
          <p:spPr>
            <a:xfrm>
              <a:off x="8076386" y="2743227"/>
              <a:ext cx="610414" cy="610376"/>
            </a:xfrm>
            <a:prstGeom prst="ellipse">
              <a:avLst/>
            </a:prstGeom>
            <a:ln w="79375" cmpd="dbl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 err="1"/>
                <a:t>5</a:t>
              </a:r>
              <a:endParaRPr lang="en-US" dirty="0"/>
            </a:p>
          </p:txBody>
        </p:sp>
        <p:sp>
          <p:nvSpPr>
            <p:cNvPr id="23580" name="TextBox 32"/>
            <p:cNvSpPr txBox="1">
              <a:spLocks noChangeArrowheads="1"/>
            </p:cNvSpPr>
            <p:nvPr/>
          </p:nvSpPr>
          <p:spPr bwMode="auto">
            <a:xfrm>
              <a:off x="798369" y="2136227"/>
              <a:ext cx="1688217" cy="623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start</a:t>
              </a:r>
              <a:endParaRPr lang="en-US"/>
            </a:p>
          </p:txBody>
        </p:sp>
        <p:sp>
          <p:nvSpPr>
            <p:cNvPr id="23581" name="TextBox 33"/>
            <p:cNvSpPr txBox="1">
              <a:spLocks noChangeArrowheads="1"/>
            </p:cNvSpPr>
            <p:nvPr/>
          </p:nvSpPr>
          <p:spPr bwMode="auto">
            <a:xfrm>
              <a:off x="3267635" y="1715814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  <p:sp>
          <p:nvSpPr>
            <p:cNvPr id="23582" name="TextBox 34"/>
            <p:cNvSpPr txBox="1">
              <a:spLocks noChangeArrowheads="1"/>
            </p:cNvSpPr>
            <p:nvPr/>
          </p:nvSpPr>
          <p:spPr bwMode="auto">
            <a:xfrm>
              <a:off x="3276600" y="3272135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  <p:sp>
          <p:nvSpPr>
            <p:cNvPr id="23583" name="TextBox 35"/>
            <p:cNvSpPr txBox="1">
              <a:spLocks noChangeArrowheads="1"/>
            </p:cNvSpPr>
            <p:nvPr/>
          </p:nvSpPr>
          <p:spPr bwMode="auto">
            <a:xfrm>
              <a:off x="7644653" y="3397469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  <p:sp>
          <p:nvSpPr>
            <p:cNvPr id="23584" name="TextBox 36"/>
            <p:cNvSpPr txBox="1">
              <a:spLocks noChangeArrowheads="1"/>
            </p:cNvSpPr>
            <p:nvPr/>
          </p:nvSpPr>
          <p:spPr bwMode="auto">
            <a:xfrm>
              <a:off x="7660341" y="1905000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ε</a:t>
              </a:r>
              <a:endParaRPr lang="en-US"/>
            </a:p>
          </p:txBody>
        </p:sp>
        <p:sp>
          <p:nvSpPr>
            <p:cNvPr id="23585" name="TextBox 38"/>
            <p:cNvSpPr txBox="1">
              <a:spLocks noChangeArrowheads="1"/>
            </p:cNvSpPr>
            <p:nvPr/>
          </p:nvSpPr>
          <p:spPr bwMode="auto">
            <a:xfrm>
              <a:off x="5562600" y="3817883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  <p:sp>
          <p:nvSpPr>
            <p:cNvPr id="23586" name="TextBox 39"/>
            <p:cNvSpPr txBox="1">
              <a:spLocks noChangeArrowheads="1"/>
            </p:cNvSpPr>
            <p:nvPr/>
          </p:nvSpPr>
          <p:spPr bwMode="auto">
            <a:xfrm>
              <a:off x="5486400" y="1190297"/>
              <a:ext cx="609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IN"/>
                <a:t>a</a:t>
              </a: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924800" cy="838200"/>
          </a:xfrm>
        </p:spPr>
        <p:txBody>
          <a:bodyPr/>
          <a:lstStyle/>
          <a:p>
            <a:r>
              <a:rPr lang="en-IN" sz="4000" smtClean="0">
                <a:solidFill>
                  <a:srgbClr val="FF0000"/>
                </a:solidFill>
              </a:rPr>
              <a:t>Example 1(contd.)</a:t>
            </a:r>
            <a:endParaRPr lang="en-US" sz="4000" smtClean="0">
              <a:solidFill>
                <a:srgbClr val="FF0000"/>
              </a:solidFill>
            </a:endParaRPr>
          </a:p>
        </p:txBody>
      </p:sp>
      <p:sp>
        <p:nvSpPr>
          <p:cNvPr id="24579" name="Content Placeholder 7"/>
          <p:cNvSpPr>
            <a:spLocks noGrp="1"/>
          </p:cNvSpPr>
          <p:nvPr>
            <p:ph idx="1"/>
          </p:nvPr>
        </p:nvSpPr>
        <p:spPr>
          <a:xfrm>
            <a:off x="381000" y="838200"/>
            <a:ext cx="8610600" cy="5486400"/>
          </a:xfrm>
        </p:spPr>
        <p:txBody>
          <a:bodyPr/>
          <a:lstStyle/>
          <a:p>
            <a:r>
              <a:rPr lang="en-IN" sz="2400" smtClean="0"/>
              <a:t>Decomposition of </a:t>
            </a:r>
            <a:r>
              <a:rPr lang="en-US" sz="2400" smtClean="0">
                <a:solidFill>
                  <a:srgbClr val="FF0000"/>
                </a:solidFill>
              </a:rPr>
              <a:t>(a|b)*abb</a:t>
            </a:r>
            <a:endParaRPr lang="en-US" sz="24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D07D83-D6A0-4973-B9F8-8280031DC9F2}" type="datetime4">
              <a:rPr lang="en-US" smtClean="0"/>
              <a:pPr>
                <a:defRPr/>
              </a:pPr>
              <a:t>September 11, 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6F89E5-12FE-4C9C-8312-AA7FC693EA0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762000" y="1371600"/>
            <a:ext cx="3886200" cy="4495800"/>
            <a:chOff x="1972350" y="739338"/>
            <a:chExt cx="4734739" cy="5437327"/>
          </a:xfrm>
        </p:grpSpPr>
        <p:sp>
          <p:nvSpPr>
            <p:cNvPr id="24620" name="TextBox 50"/>
            <p:cNvSpPr txBox="1">
              <a:spLocks noChangeArrowheads="1"/>
            </p:cNvSpPr>
            <p:nvPr/>
          </p:nvSpPr>
          <p:spPr bwMode="auto">
            <a:xfrm>
              <a:off x="3267750" y="4948535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2</a:t>
              </a:r>
              <a:endParaRPr lang="en-US"/>
            </a:p>
          </p:txBody>
        </p:sp>
        <p:sp>
          <p:nvSpPr>
            <p:cNvPr id="24621" name="TextBox 51"/>
            <p:cNvSpPr txBox="1">
              <a:spLocks noChangeArrowheads="1"/>
            </p:cNvSpPr>
            <p:nvPr/>
          </p:nvSpPr>
          <p:spPr bwMode="auto">
            <a:xfrm>
              <a:off x="2590800" y="41910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3</a:t>
              </a:r>
              <a:endParaRPr lang="en-US"/>
            </a:p>
          </p:txBody>
        </p:sp>
        <p:cxnSp>
          <p:nvCxnSpPr>
            <p:cNvPr id="53" name="Straight Connector 52"/>
            <p:cNvCxnSpPr>
              <a:stCxn id="24626" idx="0"/>
            </p:cNvCxnSpPr>
            <p:nvPr/>
          </p:nvCxnSpPr>
          <p:spPr>
            <a:xfrm rot="5400000" flipH="1" flipV="1">
              <a:off x="2194913" y="462889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971485" y="4649185"/>
              <a:ext cx="305274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2553023" y="4914284"/>
              <a:ext cx="380152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239638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26" name="TextBox 56"/>
            <p:cNvSpPr txBox="1">
              <a:spLocks noChangeArrowheads="1"/>
            </p:cNvSpPr>
            <p:nvPr/>
          </p:nvSpPr>
          <p:spPr bwMode="auto">
            <a:xfrm>
              <a:off x="1981200" y="4948535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1</a:t>
              </a:r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rot="5400000">
              <a:off x="1943774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28" name="TextBox 58"/>
            <p:cNvSpPr txBox="1">
              <a:spLocks noChangeArrowheads="1"/>
            </p:cNvSpPr>
            <p:nvPr/>
          </p:nvSpPr>
          <p:spPr bwMode="auto">
            <a:xfrm>
              <a:off x="1981200" y="5715000"/>
              <a:ext cx="3209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a</a:t>
              </a:r>
              <a:endParaRPr lang="en-US"/>
            </a:p>
          </p:txBody>
        </p:sp>
        <p:sp>
          <p:nvSpPr>
            <p:cNvPr id="24629" name="TextBox 59"/>
            <p:cNvSpPr txBox="1">
              <a:spLocks noChangeArrowheads="1"/>
            </p:cNvSpPr>
            <p:nvPr/>
          </p:nvSpPr>
          <p:spPr bwMode="auto">
            <a:xfrm>
              <a:off x="3276600" y="5715000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  <p:sp>
          <p:nvSpPr>
            <p:cNvPr id="24630" name="TextBox 60"/>
            <p:cNvSpPr txBox="1">
              <a:spLocks noChangeArrowheads="1"/>
            </p:cNvSpPr>
            <p:nvPr/>
          </p:nvSpPr>
          <p:spPr bwMode="auto">
            <a:xfrm>
              <a:off x="2650020" y="5100935"/>
              <a:ext cx="2455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|</a:t>
              </a:r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5400000">
              <a:off x="2553990" y="4076230"/>
              <a:ext cx="3801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32" name="TextBox 62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4</a:t>
              </a:r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2229727" y="3866674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2971486" y="3886961"/>
              <a:ext cx="305273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35" name="TextBox 65"/>
            <p:cNvSpPr txBox="1">
              <a:spLocks noChangeArrowheads="1"/>
            </p:cNvSpPr>
            <p:nvPr/>
          </p:nvSpPr>
          <p:spPr bwMode="auto">
            <a:xfrm>
              <a:off x="1972350" y="4110335"/>
              <a:ext cx="28725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(</a:t>
              </a:r>
              <a:endParaRPr lang="en-US"/>
            </a:p>
          </p:txBody>
        </p:sp>
        <p:sp>
          <p:nvSpPr>
            <p:cNvPr id="24636" name="TextBox 66"/>
            <p:cNvSpPr txBox="1">
              <a:spLocks noChangeArrowheads="1"/>
            </p:cNvSpPr>
            <p:nvPr/>
          </p:nvSpPr>
          <p:spPr bwMode="auto">
            <a:xfrm>
              <a:off x="3217942" y="4114800"/>
              <a:ext cx="28725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)</a:t>
              </a:r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5400000" flipH="1" flipV="1">
              <a:off x="2806096" y="318124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38" name="TextBox 68"/>
            <p:cNvSpPr txBox="1">
              <a:spLocks noChangeArrowheads="1"/>
            </p:cNvSpPr>
            <p:nvPr/>
          </p:nvSpPr>
          <p:spPr bwMode="auto">
            <a:xfrm>
              <a:off x="3115350" y="27432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5</a:t>
              </a:r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3411339" y="3200727"/>
              <a:ext cx="398430" cy="380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40" name="TextBox 70"/>
            <p:cNvSpPr txBox="1">
              <a:spLocks noChangeArrowheads="1"/>
            </p:cNvSpPr>
            <p:nvPr/>
          </p:nvSpPr>
          <p:spPr bwMode="auto">
            <a:xfrm>
              <a:off x="3733800" y="3500735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*</a:t>
              </a:r>
              <a:endParaRPr lang="en-US"/>
            </a:p>
          </p:txBody>
        </p:sp>
        <p:sp>
          <p:nvSpPr>
            <p:cNvPr id="24641" name="TextBox 71"/>
            <p:cNvSpPr txBox="1">
              <a:spLocks noChangeArrowheads="1"/>
            </p:cNvSpPr>
            <p:nvPr/>
          </p:nvSpPr>
          <p:spPr bwMode="auto">
            <a:xfrm>
              <a:off x="3648750" y="2129135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7</a:t>
              </a:r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4037996" y="2515302"/>
              <a:ext cx="967063" cy="762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43" name="TextBox 73"/>
            <p:cNvSpPr txBox="1">
              <a:spLocks noChangeArrowheads="1"/>
            </p:cNvSpPr>
            <p:nvPr/>
          </p:nvSpPr>
          <p:spPr bwMode="auto">
            <a:xfrm>
              <a:off x="4876800" y="31242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6</a:t>
              </a:r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rot="5400000" flipH="1" flipV="1">
              <a:off x="3372796" y="2576460"/>
              <a:ext cx="299514" cy="338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4915564" y="3770949"/>
              <a:ext cx="382073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46" name="TextBox 76"/>
            <p:cNvSpPr txBox="1">
              <a:spLocks noChangeArrowheads="1"/>
            </p:cNvSpPr>
            <p:nvPr/>
          </p:nvSpPr>
          <p:spPr bwMode="auto">
            <a:xfrm>
              <a:off x="4995446" y="3805535"/>
              <a:ext cx="3209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a</a:t>
              </a:r>
              <a:endParaRPr lang="en-US"/>
            </a:p>
          </p:txBody>
        </p:sp>
        <p:sp>
          <p:nvSpPr>
            <p:cNvPr id="24647" name="TextBox 77"/>
            <p:cNvSpPr txBox="1">
              <a:spLocks noChangeArrowheads="1"/>
            </p:cNvSpPr>
            <p:nvPr/>
          </p:nvSpPr>
          <p:spPr bwMode="auto">
            <a:xfrm>
              <a:off x="4258350" y="14478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9</a:t>
              </a:r>
              <a:endParaRPr lang="en-US"/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4647246" y="1833715"/>
              <a:ext cx="967063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49" name="TextBox 79"/>
            <p:cNvSpPr txBox="1">
              <a:spLocks noChangeArrowheads="1"/>
            </p:cNvSpPr>
            <p:nvPr/>
          </p:nvSpPr>
          <p:spPr bwMode="auto">
            <a:xfrm>
              <a:off x="5528846" y="24384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8</a:t>
              </a:r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rot="5400000" flipH="1" flipV="1">
              <a:off x="3982044" y="1894875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5522880" y="3085522"/>
              <a:ext cx="382071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52" name="TextBox 82"/>
            <p:cNvSpPr txBox="1">
              <a:spLocks noChangeArrowheads="1"/>
            </p:cNvSpPr>
            <p:nvPr/>
          </p:nvSpPr>
          <p:spPr bwMode="auto">
            <a:xfrm>
              <a:off x="5605046" y="3195935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  <p:sp>
          <p:nvSpPr>
            <p:cNvPr id="24653" name="TextBox 83"/>
            <p:cNvSpPr txBox="1">
              <a:spLocks noChangeArrowheads="1"/>
            </p:cNvSpPr>
            <p:nvPr/>
          </p:nvSpPr>
          <p:spPr bwMode="auto">
            <a:xfrm>
              <a:off x="4944150" y="739338"/>
              <a:ext cx="4848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11</a:t>
              </a:r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333860" y="1223168"/>
              <a:ext cx="965129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55" name="TextBox 85"/>
            <p:cNvSpPr txBox="1">
              <a:spLocks noChangeArrowheads="1"/>
            </p:cNvSpPr>
            <p:nvPr/>
          </p:nvSpPr>
          <p:spPr bwMode="auto">
            <a:xfrm>
              <a:off x="6214646" y="1828800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10</a:t>
              </a:r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5400000" flipH="1" flipV="1">
              <a:off x="4665765" y="1285288"/>
              <a:ext cx="30143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6209495" y="2524894"/>
              <a:ext cx="382071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58" name="TextBox 88"/>
            <p:cNvSpPr txBox="1">
              <a:spLocks noChangeArrowheads="1"/>
            </p:cNvSpPr>
            <p:nvPr/>
          </p:nvSpPr>
          <p:spPr bwMode="auto">
            <a:xfrm>
              <a:off x="6290846" y="2650324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</p:grpSp>
      <p:cxnSp>
        <p:nvCxnSpPr>
          <p:cNvPr id="93" name="Straight Connector 92"/>
          <p:cNvCxnSpPr/>
          <p:nvPr/>
        </p:nvCxnSpPr>
        <p:spPr>
          <a:xfrm rot="5400000">
            <a:off x="2438401" y="3505200"/>
            <a:ext cx="48768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28600" y="3048000"/>
            <a:ext cx="2819400" cy="32004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63"/>
          <p:cNvGrpSpPr>
            <a:grpSpLocks/>
          </p:cNvGrpSpPr>
          <p:nvPr/>
        </p:nvGrpSpPr>
        <p:grpSpPr bwMode="auto">
          <a:xfrm>
            <a:off x="5022850" y="1828800"/>
            <a:ext cx="3892550" cy="3429000"/>
            <a:chOff x="-763053" y="685315"/>
            <a:chExt cx="8080314" cy="5300437"/>
          </a:xfrm>
        </p:grpSpPr>
        <p:sp>
          <p:nvSpPr>
            <p:cNvPr id="99" name="Oval 98"/>
            <p:cNvSpPr/>
            <p:nvPr/>
          </p:nvSpPr>
          <p:spPr bwMode="auto">
            <a:xfrm>
              <a:off x="5791493" y="3352712"/>
              <a:ext cx="458059" cy="54967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dirty="0"/>
                <a:t>6</a:t>
              </a:r>
              <a:endParaRPr lang="en-US" dirty="0"/>
            </a:p>
          </p:txBody>
        </p:sp>
        <p:grpSp>
          <p:nvGrpSpPr>
            <p:cNvPr id="7" name="Group 62"/>
            <p:cNvGrpSpPr>
              <a:grpSpLocks/>
            </p:cNvGrpSpPr>
            <p:nvPr/>
          </p:nvGrpSpPr>
          <p:grpSpPr bwMode="auto">
            <a:xfrm>
              <a:off x="-763053" y="685315"/>
              <a:ext cx="8080314" cy="5300437"/>
              <a:chOff x="-763053" y="685315"/>
              <a:chExt cx="8080314" cy="5300437"/>
            </a:xfrm>
          </p:grpSpPr>
          <p:cxnSp>
            <p:nvCxnSpPr>
              <p:cNvPr id="101" name="Straight Arrow Connector 100"/>
              <p:cNvCxnSpPr/>
              <p:nvPr/>
            </p:nvCxnSpPr>
            <p:spPr bwMode="auto">
              <a:xfrm>
                <a:off x="6246258" y="3656996"/>
                <a:ext cx="609647" cy="24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60"/>
              <p:cNvGrpSpPr>
                <a:grpSpLocks/>
              </p:cNvGrpSpPr>
              <p:nvPr/>
            </p:nvGrpSpPr>
            <p:grpSpPr bwMode="auto">
              <a:xfrm>
                <a:off x="-763053" y="685315"/>
                <a:ext cx="8080314" cy="5300437"/>
                <a:chOff x="-763053" y="685315"/>
                <a:chExt cx="8080314" cy="5300437"/>
              </a:xfrm>
            </p:grpSpPr>
            <p:grpSp>
              <p:nvGrpSpPr>
                <p:cNvPr id="9" name="Group 40"/>
                <p:cNvGrpSpPr>
                  <a:grpSpLocks/>
                </p:cNvGrpSpPr>
                <p:nvPr/>
              </p:nvGrpSpPr>
              <p:grpSpPr bwMode="auto">
                <a:xfrm>
                  <a:off x="914399" y="1794710"/>
                  <a:ext cx="4995152" cy="3005095"/>
                  <a:chOff x="1600200" y="1003726"/>
                  <a:chExt cx="6636414" cy="3339674"/>
                </a:xfrm>
              </p:grpSpPr>
              <p:cxnSp>
                <p:nvCxnSpPr>
                  <p:cNvPr id="154" name="Straight Arrow Connector 7"/>
                  <p:cNvCxnSpPr/>
                  <p:nvPr/>
                </p:nvCxnSpPr>
                <p:spPr>
                  <a:xfrm>
                    <a:off x="1674503" y="2743373"/>
                    <a:ext cx="761801" cy="272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5" name="Oval 154"/>
                  <p:cNvSpPr/>
                  <p:nvPr/>
                </p:nvSpPr>
                <p:spPr>
                  <a:xfrm>
                    <a:off x="2436305" y="2437936"/>
                    <a:ext cx="608567" cy="610874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1</a:t>
                    </a:r>
                    <a:endParaRPr lang="en-US" dirty="0"/>
                  </a:p>
                </p:txBody>
              </p:sp>
              <p:cxnSp>
                <p:nvCxnSpPr>
                  <p:cNvPr id="156" name="Straight Arrow Connector 9"/>
                  <p:cNvCxnSpPr>
                    <a:stCxn id="155" idx="7"/>
                  </p:cNvCxnSpPr>
                  <p:nvPr/>
                </p:nvCxnSpPr>
                <p:spPr>
                  <a:xfrm rot="5400000" flipH="1" flipV="1">
                    <a:off x="3304365" y="1487110"/>
                    <a:ext cx="698142" cy="138350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Arrow Connector 156"/>
                  <p:cNvCxnSpPr/>
                  <p:nvPr/>
                </p:nvCxnSpPr>
                <p:spPr>
                  <a:xfrm>
                    <a:off x="2961685" y="2961542"/>
                    <a:ext cx="1383502" cy="848134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Oval 11"/>
                  <p:cNvSpPr/>
                  <p:nvPr/>
                </p:nvSpPr>
                <p:spPr>
                  <a:xfrm>
                    <a:off x="4345187" y="1447993"/>
                    <a:ext cx="608567" cy="610874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2</a:t>
                    </a:r>
                    <a:endParaRPr lang="en-US" dirty="0"/>
                  </a:p>
                </p:txBody>
              </p:sp>
              <p:sp>
                <p:nvSpPr>
                  <p:cNvPr id="159" name="Oval 12"/>
                  <p:cNvSpPr/>
                  <p:nvPr/>
                </p:nvSpPr>
                <p:spPr>
                  <a:xfrm>
                    <a:off x="4345187" y="3583325"/>
                    <a:ext cx="608567" cy="608148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4</a:t>
                    </a:r>
                    <a:endParaRPr lang="en-US" dirty="0"/>
                  </a:p>
                </p:txBody>
              </p:sp>
              <p:cxnSp>
                <p:nvCxnSpPr>
                  <p:cNvPr id="160" name="Straight Arrow Connector 159"/>
                  <p:cNvCxnSpPr/>
                  <p:nvPr/>
                </p:nvCxnSpPr>
                <p:spPr>
                  <a:xfrm>
                    <a:off x="4953754" y="1753430"/>
                    <a:ext cx="1523603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Arrow Connector 160"/>
                  <p:cNvCxnSpPr/>
                  <p:nvPr/>
                </p:nvCxnSpPr>
                <p:spPr>
                  <a:xfrm>
                    <a:off x="4953754" y="3886036"/>
                    <a:ext cx="160241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2" name="Oval 161"/>
                  <p:cNvSpPr/>
                  <p:nvPr/>
                </p:nvSpPr>
                <p:spPr>
                  <a:xfrm>
                    <a:off x="6477357" y="1447993"/>
                    <a:ext cx="608564" cy="610874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6556164" y="3583325"/>
                    <a:ext cx="608564" cy="608148"/>
                  </a:xfrm>
                  <a:prstGeom prst="ellipse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IN" dirty="0"/>
                      <a:t>5</a:t>
                    </a:r>
                    <a:endParaRPr lang="en-US" dirty="0"/>
                  </a:p>
                </p:txBody>
              </p:sp>
              <p:cxnSp>
                <p:nvCxnSpPr>
                  <p:cNvPr id="164" name="Straight Arrow Connector 163"/>
                  <p:cNvCxnSpPr/>
                  <p:nvPr/>
                </p:nvCxnSpPr>
                <p:spPr>
                  <a:xfrm>
                    <a:off x="7085921" y="1829789"/>
                    <a:ext cx="1068273" cy="98994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Arrow Connector 164"/>
                  <p:cNvCxnSpPr>
                    <a:stCxn id="163" idx="6"/>
                  </p:cNvCxnSpPr>
                  <p:nvPr/>
                </p:nvCxnSpPr>
                <p:spPr>
                  <a:xfrm flipV="1">
                    <a:off x="7164728" y="3277888"/>
                    <a:ext cx="989466" cy="60814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613" name="Text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00200" y="2099647"/>
                    <a:ext cx="990599" cy="51296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/>
                    <a:r>
                      <a:rPr lang="en-IN"/>
                      <a:t>ε</a:t>
                    </a:r>
                    <a:endParaRPr lang="en-US"/>
                  </a:p>
                </p:txBody>
              </p:sp>
              <p:sp>
                <p:nvSpPr>
                  <p:cNvPr id="24614" name="Text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6634" y="1637981"/>
                    <a:ext cx="609601" cy="4616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IN"/>
                      <a:t>ε</a:t>
                    </a:r>
                    <a:endParaRPr lang="en-US"/>
                  </a:p>
                </p:txBody>
              </p:sp>
              <p:sp>
                <p:nvSpPr>
                  <p:cNvPr id="24615" name="Text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6600" y="3272135"/>
                    <a:ext cx="609600" cy="4616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IN"/>
                      <a:t>ε</a:t>
                    </a:r>
                    <a:endParaRPr lang="en-US"/>
                  </a:p>
                </p:txBody>
              </p:sp>
              <p:sp>
                <p:nvSpPr>
                  <p:cNvPr id="24616" name="Text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471951" y="3377510"/>
                    <a:ext cx="609601" cy="4616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IN"/>
                      <a:t>ε</a:t>
                    </a:r>
                    <a:endParaRPr lang="en-US"/>
                  </a:p>
                </p:txBody>
              </p:sp>
              <p:sp>
                <p:nvSpPr>
                  <p:cNvPr id="24617" name="Text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627013" y="1905000"/>
                    <a:ext cx="609601" cy="4616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IN"/>
                      <a:t>ε</a:t>
                    </a:r>
                    <a:endParaRPr lang="en-US"/>
                  </a:p>
                </p:txBody>
              </p:sp>
              <p:sp>
                <p:nvSpPr>
                  <p:cNvPr id="24618" name="Text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62600" y="3881735"/>
                    <a:ext cx="609600" cy="4616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IN"/>
                      <a:t>b</a:t>
                    </a:r>
                    <a:endParaRPr lang="en-US"/>
                  </a:p>
                </p:txBody>
              </p:sp>
              <p:sp>
                <p:nvSpPr>
                  <p:cNvPr id="24619" name="Text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86399" y="1003726"/>
                    <a:ext cx="609601" cy="4616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r>
                      <a:rPr lang="en-IN"/>
                      <a:t>a</a:t>
                    </a:r>
                    <a:endParaRPr lang="en-US"/>
                  </a:p>
                </p:txBody>
              </p:sp>
            </p:grpSp>
            <p:sp>
              <p:nvSpPr>
                <p:cNvPr id="120" name="Oval 119"/>
                <p:cNvSpPr/>
                <p:nvPr/>
              </p:nvSpPr>
              <p:spPr bwMode="auto">
                <a:xfrm>
                  <a:off x="532039" y="3048427"/>
                  <a:ext cx="458059" cy="549675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 err="1"/>
                    <a:t>0</a:t>
                  </a:r>
                  <a:endParaRPr lang="en-US" dirty="0"/>
                </a:p>
              </p:txBody>
            </p:sp>
            <p:sp>
              <p:nvSpPr>
                <p:cNvPr id="24593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-763053" y="2805490"/>
                  <a:ext cx="1436276" cy="5747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IN" sz="1800"/>
                    <a:t>start</a:t>
                  </a:r>
                  <a:endParaRPr lang="en-US" sz="1800"/>
                </a:p>
              </p:txBody>
            </p:sp>
            <p:cxnSp>
              <p:nvCxnSpPr>
                <p:cNvPr id="122" name="Straight Arrow Connector 121"/>
                <p:cNvCxnSpPr/>
                <p:nvPr/>
              </p:nvCxnSpPr>
              <p:spPr>
                <a:xfrm>
                  <a:off x="1479" y="3352712"/>
                  <a:ext cx="530560" cy="245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95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6248399" y="3027369"/>
                  <a:ext cx="533401" cy="461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IN"/>
                    <a:t>ε</a:t>
                  </a:r>
                  <a:endParaRPr lang="en-US"/>
                </a:p>
              </p:txBody>
            </p:sp>
            <p:sp>
              <p:nvSpPr>
                <p:cNvPr id="144" name="Oval 143"/>
                <p:cNvSpPr/>
                <p:nvPr/>
              </p:nvSpPr>
              <p:spPr bwMode="auto">
                <a:xfrm>
                  <a:off x="6855905" y="3352712"/>
                  <a:ext cx="461356" cy="549675"/>
                </a:xfrm>
                <a:prstGeom prst="ellipse">
                  <a:avLst/>
                </a:prstGeom>
                <a:ln w="79375" cmpd="dbl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7</a:t>
                  </a:r>
                  <a:endParaRPr lang="en-US" dirty="0"/>
                </a:p>
              </p:txBody>
            </p:sp>
            <p:cxnSp>
              <p:nvCxnSpPr>
                <p:cNvPr id="150" name="Curved Connector 149"/>
                <p:cNvCxnSpPr>
                  <a:stCxn id="120" idx="4"/>
                  <a:endCxn id="144" idx="4"/>
                </p:cNvCxnSpPr>
                <p:nvPr/>
              </p:nvCxnSpPr>
              <p:spPr>
                <a:xfrm rot="16200000" flipH="1">
                  <a:off x="3770860" y="586663"/>
                  <a:ext cx="304284" cy="6327163"/>
                </a:xfrm>
                <a:prstGeom prst="curvedConnector3">
                  <a:avLst>
                    <a:gd name="adj1" fmla="val 67664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98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3954277" y="5411027"/>
                  <a:ext cx="573950" cy="5747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IN"/>
                    <a:t>ε</a:t>
                  </a:r>
                  <a:endParaRPr lang="en-US"/>
                </a:p>
              </p:txBody>
            </p:sp>
            <p:cxnSp>
              <p:nvCxnSpPr>
                <p:cNvPr id="152" name="Curved Connector 151"/>
                <p:cNvCxnSpPr>
                  <a:stCxn id="99" idx="0"/>
                  <a:endCxn id="155" idx="0"/>
                </p:cNvCxnSpPr>
                <p:nvPr/>
              </p:nvCxnSpPr>
              <p:spPr>
                <a:xfrm rot="16200000" flipV="1">
                  <a:off x="3762900" y="1096738"/>
                  <a:ext cx="267477" cy="4244472"/>
                </a:xfrm>
                <a:prstGeom prst="curvedConnector3">
                  <a:avLst>
                    <a:gd name="adj1" fmla="val 753394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00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3810001" y="685315"/>
                  <a:ext cx="458837" cy="4154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IN"/>
                    <a:t>ε</a:t>
                  </a:r>
                  <a:endParaRPr 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924800" cy="838200"/>
          </a:xfrm>
        </p:spPr>
        <p:txBody>
          <a:bodyPr/>
          <a:lstStyle/>
          <a:p>
            <a:r>
              <a:rPr lang="en-IN" sz="4000" smtClean="0">
                <a:solidFill>
                  <a:srgbClr val="FF0000"/>
                </a:solidFill>
              </a:rPr>
              <a:t>Example 1(contd.)</a:t>
            </a:r>
            <a:endParaRPr lang="en-US" sz="4000" smtClean="0">
              <a:solidFill>
                <a:srgbClr val="FF0000"/>
              </a:solidFill>
            </a:endParaRPr>
          </a:p>
        </p:txBody>
      </p:sp>
      <p:sp>
        <p:nvSpPr>
          <p:cNvPr id="25603" name="Content Placeholder 7"/>
          <p:cNvSpPr>
            <a:spLocks noGrp="1"/>
          </p:cNvSpPr>
          <p:nvPr>
            <p:ph idx="1"/>
          </p:nvPr>
        </p:nvSpPr>
        <p:spPr>
          <a:xfrm>
            <a:off x="533400" y="762000"/>
            <a:ext cx="8610600" cy="5486400"/>
          </a:xfrm>
        </p:spPr>
        <p:txBody>
          <a:bodyPr/>
          <a:lstStyle/>
          <a:p>
            <a:r>
              <a:rPr lang="en-IN" sz="2400" smtClean="0"/>
              <a:t>Decomposition of </a:t>
            </a:r>
            <a:r>
              <a:rPr lang="en-US" sz="2400" smtClean="0">
                <a:solidFill>
                  <a:srgbClr val="FF0000"/>
                </a:solidFill>
              </a:rPr>
              <a:t>(a|b)*abb</a:t>
            </a:r>
            <a:endParaRPr lang="en-US" sz="24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D07D83-D6A0-4973-B9F8-8280031DC9F2}" type="datetime4">
              <a:rPr lang="en-US" smtClean="0"/>
              <a:pPr>
                <a:defRPr/>
              </a:pPr>
              <a:t>September 11, 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5205FB-C1CE-49FC-97DE-03391B48E061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762000" y="1371600"/>
            <a:ext cx="3886200" cy="4495800"/>
            <a:chOff x="1972350" y="739338"/>
            <a:chExt cx="4734739" cy="5437327"/>
          </a:xfrm>
        </p:grpSpPr>
        <p:sp>
          <p:nvSpPr>
            <p:cNvPr id="25649" name="TextBox 50"/>
            <p:cNvSpPr txBox="1">
              <a:spLocks noChangeArrowheads="1"/>
            </p:cNvSpPr>
            <p:nvPr/>
          </p:nvSpPr>
          <p:spPr bwMode="auto">
            <a:xfrm>
              <a:off x="3267750" y="4948535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2</a:t>
              </a:r>
              <a:endParaRPr lang="en-US"/>
            </a:p>
          </p:txBody>
        </p:sp>
        <p:sp>
          <p:nvSpPr>
            <p:cNvPr id="25650" name="TextBox 51"/>
            <p:cNvSpPr txBox="1">
              <a:spLocks noChangeArrowheads="1"/>
            </p:cNvSpPr>
            <p:nvPr/>
          </p:nvSpPr>
          <p:spPr bwMode="auto">
            <a:xfrm>
              <a:off x="2590800" y="41910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3</a:t>
              </a:r>
              <a:endParaRPr lang="en-US"/>
            </a:p>
          </p:txBody>
        </p:sp>
        <p:cxnSp>
          <p:nvCxnSpPr>
            <p:cNvPr id="53" name="Straight Connector 52"/>
            <p:cNvCxnSpPr>
              <a:stCxn id="25655" idx="0"/>
            </p:cNvCxnSpPr>
            <p:nvPr/>
          </p:nvCxnSpPr>
          <p:spPr>
            <a:xfrm rot="5400000" flipH="1" flipV="1">
              <a:off x="2194913" y="462889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971485" y="4649185"/>
              <a:ext cx="305274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2553023" y="4914284"/>
              <a:ext cx="380152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239638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55" name="TextBox 56"/>
            <p:cNvSpPr txBox="1">
              <a:spLocks noChangeArrowheads="1"/>
            </p:cNvSpPr>
            <p:nvPr/>
          </p:nvSpPr>
          <p:spPr bwMode="auto">
            <a:xfrm>
              <a:off x="1981200" y="4948535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1</a:t>
              </a:r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rot="5400000">
              <a:off x="1943774" y="5599711"/>
              <a:ext cx="380152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57" name="TextBox 58"/>
            <p:cNvSpPr txBox="1">
              <a:spLocks noChangeArrowheads="1"/>
            </p:cNvSpPr>
            <p:nvPr/>
          </p:nvSpPr>
          <p:spPr bwMode="auto">
            <a:xfrm>
              <a:off x="1981200" y="5715000"/>
              <a:ext cx="3209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a</a:t>
              </a:r>
              <a:endParaRPr lang="en-US"/>
            </a:p>
          </p:txBody>
        </p:sp>
        <p:sp>
          <p:nvSpPr>
            <p:cNvPr id="25658" name="TextBox 59"/>
            <p:cNvSpPr txBox="1">
              <a:spLocks noChangeArrowheads="1"/>
            </p:cNvSpPr>
            <p:nvPr/>
          </p:nvSpPr>
          <p:spPr bwMode="auto">
            <a:xfrm>
              <a:off x="3276600" y="5715000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  <p:sp>
          <p:nvSpPr>
            <p:cNvPr id="25659" name="TextBox 60"/>
            <p:cNvSpPr txBox="1">
              <a:spLocks noChangeArrowheads="1"/>
            </p:cNvSpPr>
            <p:nvPr/>
          </p:nvSpPr>
          <p:spPr bwMode="auto">
            <a:xfrm>
              <a:off x="2650020" y="5100935"/>
              <a:ext cx="2455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|</a:t>
              </a:r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5400000">
              <a:off x="2553990" y="4076230"/>
              <a:ext cx="3801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61" name="TextBox 62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4</a:t>
              </a:r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5400000" flipH="1" flipV="1">
              <a:off x="2229727" y="3866674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2971486" y="3886961"/>
              <a:ext cx="305273" cy="303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64" name="TextBox 65"/>
            <p:cNvSpPr txBox="1">
              <a:spLocks noChangeArrowheads="1"/>
            </p:cNvSpPr>
            <p:nvPr/>
          </p:nvSpPr>
          <p:spPr bwMode="auto">
            <a:xfrm>
              <a:off x="1972350" y="4110335"/>
              <a:ext cx="28725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(</a:t>
              </a:r>
              <a:endParaRPr lang="en-US"/>
            </a:p>
          </p:txBody>
        </p:sp>
        <p:sp>
          <p:nvSpPr>
            <p:cNvPr id="25665" name="TextBox 66"/>
            <p:cNvSpPr txBox="1">
              <a:spLocks noChangeArrowheads="1"/>
            </p:cNvSpPr>
            <p:nvPr/>
          </p:nvSpPr>
          <p:spPr bwMode="auto">
            <a:xfrm>
              <a:off x="3217942" y="4114800"/>
              <a:ext cx="28725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)</a:t>
              </a:r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5400000" flipH="1" flipV="1">
              <a:off x="2806096" y="3181248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67" name="TextBox 68"/>
            <p:cNvSpPr txBox="1">
              <a:spLocks noChangeArrowheads="1"/>
            </p:cNvSpPr>
            <p:nvPr/>
          </p:nvSpPr>
          <p:spPr bwMode="auto">
            <a:xfrm>
              <a:off x="3115350" y="27432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5</a:t>
              </a:r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3411339" y="3200727"/>
              <a:ext cx="398430" cy="380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69" name="TextBox 70"/>
            <p:cNvSpPr txBox="1">
              <a:spLocks noChangeArrowheads="1"/>
            </p:cNvSpPr>
            <p:nvPr/>
          </p:nvSpPr>
          <p:spPr bwMode="auto">
            <a:xfrm>
              <a:off x="3733800" y="3500735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*</a:t>
              </a:r>
              <a:endParaRPr lang="en-US"/>
            </a:p>
          </p:txBody>
        </p:sp>
        <p:sp>
          <p:nvSpPr>
            <p:cNvPr id="25670" name="TextBox 71"/>
            <p:cNvSpPr txBox="1">
              <a:spLocks noChangeArrowheads="1"/>
            </p:cNvSpPr>
            <p:nvPr/>
          </p:nvSpPr>
          <p:spPr bwMode="auto">
            <a:xfrm>
              <a:off x="3648750" y="2129135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7</a:t>
              </a:r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4037996" y="2515302"/>
              <a:ext cx="967063" cy="762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72" name="TextBox 73"/>
            <p:cNvSpPr txBox="1">
              <a:spLocks noChangeArrowheads="1"/>
            </p:cNvSpPr>
            <p:nvPr/>
          </p:nvSpPr>
          <p:spPr bwMode="auto">
            <a:xfrm>
              <a:off x="4876800" y="31242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6</a:t>
              </a:r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rot="5400000" flipH="1" flipV="1">
              <a:off x="3372796" y="2576460"/>
              <a:ext cx="299514" cy="338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4915564" y="3770949"/>
              <a:ext cx="382073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75" name="TextBox 76"/>
            <p:cNvSpPr txBox="1">
              <a:spLocks noChangeArrowheads="1"/>
            </p:cNvSpPr>
            <p:nvPr/>
          </p:nvSpPr>
          <p:spPr bwMode="auto">
            <a:xfrm>
              <a:off x="4995446" y="3805535"/>
              <a:ext cx="3209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a</a:t>
              </a:r>
              <a:endParaRPr lang="en-US"/>
            </a:p>
          </p:txBody>
        </p:sp>
        <p:sp>
          <p:nvSpPr>
            <p:cNvPr id="25676" name="TextBox 77"/>
            <p:cNvSpPr txBox="1">
              <a:spLocks noChangeArrowheads="1"/>
            </p:cNvSpPr>
            <p:nvPr/>
          </p:nvSpPr>
          <p:spPr bwMode="auto">
            <a:xfrm>
              <a:off x="4258350" y="14478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9</a:t>
              </a:r>
              <a:endParaRPr lang="en-US"/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4647246" y="1833715"/>
              <a:ext cx="967063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78" name="TextBox 79"/>
            <p:cNvSpPr txBox="1">
              <a:spLocks noChangeArrowheads="1"/>
            </p:cNvSpPr>
            <p:nvPr/>
          </p:nvSpPr>
          <p:spPr bwMode="auto">
            <a:xfrm>
              <a:off x="5528846" y="2438400"/>
              <a:ext cx="3898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8</a:t>
              </a:r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rot="5400000" flipH="1" flipV="1">
              <a:off x="3982044" y="1894875"/>
              <a:ext cx="29951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5522880" y="3085522"/>
              <a:ext cx="382071" cy="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81" name="TextBox 82"/>
            <p:cNvSpPr txBox="1">
              <a:spLocks noChangeArrowheads="1"/>
            </p:cNvSpPr>
            <p:nvPr/>
          </p:nvSpPr>
          <p:spPr bwMode="auto">
            <a:xfrm>
              <a:off x="5605046" y="3195935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  <p:sp>
          <p:nvSpPr>
            <p:cNvPr id="25682" name="TextBox 83"/>
            <p:cNvSpPr txBox="1">
              <a:spLocks noChangeArrowheads="1"/>
            </p:cNvSpPr>
            <p:nvPr/>
          </p:nvSpPr>
          <p:spPr bwMode="auto">
            <a:xfrm>
              <a:off x="4944150" y="739338"/>
              <a:ext cx="4848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11</a:t>
              </a:r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333860" y="1223168"/>
              <a:ext cx="965129" cy="762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84" name="TextBox 85"/>
            <p:cNvSpPr txBox="1">
              <a:spLocks noChangeArrowheads="1"/>
            </p:cNvSpPr>
            <p:nvPr/>
          </p:nvSpPr>
          <p:spPr bwMode="auto">
            <a:xfrm>
              <a:off x="6214646" y="1828800"/>
              <a:ext cx="49244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r</a:t>
              </a:r>
              <a:r>
                <a:rPr lang="en-IN" baseline="-25000"/>
                <a:t>10</a:t>
              </a:r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5400000" flipH="1" flipV="1">
              <a:off x="4665765" y="1285288"/>
              <a:ext cx="301434" cy="3384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6209495" y="2524894"/>
              <a:ext cx="382071" cy="1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87" name="TextBox 88"/>
            <p:cNvSpPr txBox="1">
              <a:spLocks noChangeArrowheads="1"/>
            </p:cNvSpPr>
            <p:nvPr/>
          </p:nvSpPr>
          <p:spPr bwMode="auto">
            <a:xfrm>
              <a:off x="6290846" y="2650324"/>
              <a:ext cx="3385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IN"/>
                <a:t>b</a:t>
              </a:r>
              <a:endParaRPr lang="en-US"/>
            </a:p>
          </p:txBody>
        </p:sp>
      </p:grpSp>
      <p:cxnSp>
        <p:nvCxnSpPr>
          <p:cNvPr id="93" name="Straight Connector 92"/>
          <p:cNvCxnSpPr/>
          <p:nvPr/>
        </p:nvCxnSpPr>
        <p:spPr>
          <a:xfrm rot="5400000">
            <a:off x="2284413" y="3505200"/>
            <a:ext cx="48768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28600" y="2514600"/>
            <a:ext cx="3429000" cy="373380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89"/>
          <p:cNvGrpSpPr>
            <a:grpSpLocks/>
          </p:cNvGrpSpPr>
          <p:nvPr/>
        </p:nvGrpSpPr>
        <p:grpSpPr bwMode="auto">
          <a:xfrm>
            <a:off x="4648200" y="1828800"/>
            <a:ext cx="4419600" cy="3429000"/>
            <a:chOff x="4648200" y="1828800"/>
            <a:chExt cx="4419600" cy="3429000"/>
          </a:xfrm>
        </p:grpSpPr>
        <p:cxnSp>
          <p:nvCxnSpPr>
            <p:cNvPr id="84" name="Straight Arrow Connector 83"/>
            <p:cNvCxnSpPr/>
            <p:nvPr/>
          </p:nvCxnSpPr>
          <p:spPr bwMode="auto">
            <a:xfrm>
              <a:off x="8534400" y="3733800"/>
              <a:ext cx="29368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88"/>
            <p:cNvGrpSpPr>
              <a:grpSpLocks/>
            </p:cNvGrpSpPr>
            <p:nvPr/>
          </p:nvGrpSpPr>
          <p:grpSpPr bwMode="auto">
            <a:xfrm>
              <a:off x="4648200" y="1828800"/>
              <a:ext cx="4419600" cy="3429000"/>
              <a:chOff x="4800600" y="1828800"/>
              <a:chExt cx="4419600" cy="3429000"/>
            </a:xfrm>
          </p:grpSpPr>
          <p:grpSp>
            <p:nvGrpSpPr>
              <p:cNvPr id="8" name="Group 63"/>
              <p:cNvGrpSpPr>
                <a:grpSpLocks/>
              </p:cNvGrpSpPr>
              <p:nvPr/>
            </p:nvGrpSpPr>
            <p:grpSpPr bwMode="auto">
              <a:xfrm>
                <a:off x="4800600" y="1828800"/>
                <a:ext cx="3892550" cy="3429000"/>
                <a:chOff x="-763053" y="685315"/>
                <a:chExt cx="8080314" cy="5300437"/>
              </a:xfrm>
            </p:grpSpPr>
            <p:sp>
              <p:nvSpPr>
                <p:cNvPr id="99" name="Oval 98"/>
                <p:cNvSpPr/>
                <p:nvPr/>
              </p:nvSpPr>
              <p:spPr bwMode="auto">
                <a:xfrm>
                  <a:off x="5791493" y="3352712"/>
                  <a:ext cx="458059" cy="549675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6</a:t>
                  </a:r>
                  <a:endParaRPr lang="en-US" dirty="0"/>
                </a:p>
              </p:txBody>
            </p:sp>
            <p:grpSp>
              <p:nvGrpSpPr>
                <p:cNvPr id="9" name="Group 62"/>
                <p:cNvGrpSpPr>
                  <a:grpSpLocks/>
                </p:cNvGrpSpPr>
                <p:nvPr/>
              </p:nvGrpSpPr>
              <p:grpSpPr bwMode="auto">
                <a:xfrm>
                  <a:off x="-763053" y="685315"/>
                  <a:ext cx="8080314" cy="5300437"/>
                  <a:chOff x="-763053" y="685315"/>
                  <a:chExt cx="8080314" cy="5300437"/>
                </a:xfrm>
              </p:grpSpPr>
              <p:cxnSp>
                <p:nvCxnSpPr>
                  <p:cNvPr id="101" name="Straight Arrow Connector 100"/>
                  <p:cNvCxnSpPr/>
                  <p:nvPr/>
                </p:nvCxnSpPr>
                <p:spPr bwMode="auto">
                  <a:xfrm>
                    <a:off x="6246258" y="3656996"/>
                    <a:ext cx="609647" cy="245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-763053" y="685315"/>
                    <a:ext cx="8080314" cy="5300437"/>
                    <a:chOff x="-763053" y="685315"/>
                    <a:chExt cx="8080314" cy="5300437"/>
                  </a:xfrm>
                </p:grpSpPr>
                <p:grpSp>
                  <p:nvGrpSpPr>
                    <p:cNvPr id="11" name="Group 4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4399" y="1794710"/>
                      <a:ext cx="4995152" cy="3005095"/>
                      <a:chOff x="1600200" y="1003726"/>
                      <a:chExt cx="6636414" cy="3339674"/>
                    </a:xfrm>
                  </p:grpSpPr>
                  <p:cxnSp>
                    <p:nvCxnSpPr>
                      <p:cNvPr id="154" name="Straight Arrow Connector 7"/>
                      <p:cNvCxnSpPr/>
                      <p:nvPr/>
                    </p:nvCxnSpPr>
                    <p:spPr>
                      <a:xfrm>
                        <a:off x="1674503" y="2743373"/>
                        <a:ext cx="761801" cy="272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55" name="Oval 154"/>
                      <p:cNvSpPr/>
                      <p:nvPr/>
                    </p:nvSpPr>
                    <p:spPr>
                      <a:xfrm>
                        <a:off x="2436305" y="2437936"/>
                        <a:ext cx="608567" cy="61087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1</a:t>
                        </a:r>
                        <a:endParaRPr lang="en-US" dirty="0"/>
                      </a:p>
                    </p:txBody>
                  </p:sp>
                  <p:cxnSp>
                    <p:nvCxnSpPr>
                      <p:cNvPr id="156" name="Straight Arrow Connector 9"/>
                      <p:cNvCxnSpPr>
                        <a:stCxn id="155" idx="7"/>
                      </p:cNvCxnSpPr>
                      <p:nvPr/>
                    </p:nvCxnSpPr>
                    <p:spPr>
                      <a:xfrm rot="5400000" flipH="1" flipV="1">
                        <a:off x="3304365" y="1487110"/>
                        <a:ext cx="698142" cy="1383502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7" name="Straight Arrow Connector 156"/>
                      <p:cNvCxnSpPr/>
                      <p:nvPr/>
                    </p:nvCxnSpPr>
                    <p:spPr>
                      <a:xfrm>
                        <a:off x="2961685" y="2961542"/>
                        <a:ext cx="1383502" cy="848134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58" name="Oval 11"/>
                      <p:cNvSpPr/>
                      <p:nvPr/>
                    </p:nvSpPr>
                    <p:spPr>
                      <a:xfrm>
                        <a:off x="4345187" y="1447993"/>
                        <a:ext cx="608567" cy="61087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9" name="Oval 12"/>
                      <p:cNvSpPr/>
                      <p:nvPr/>
                    </p:nvSpPr>
                    <p:spPr>
                      <a:xfrm>
                        <a:off x="4345187" y="3583325"/>
                        <a:ext cx="608567" cy="60814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4</a:t>
                        </a:r>
                        <a:endParaRPr lang="en-US" dirty="0"/>
                      </a:p>
                    </p:txBody>
                  </p:sp>
                  <p:cxnSp>
                    <p:nvCxnSpPr>
                      <p:cNvPr id="160" name="Straight Arrow Connector 159"/>
                      <p:cNvCxnSpPr/>
                      <p:nvPr/>
                    </p:nvCxnSpPr>
                    <p:spPr>
                      <a:xfrm>
                        <a:off x="4953754" y="1753430"/>
                        <a:ext cx="1523603" cy="0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1" name="Straight Arrow Connector 160"/>
                      <p:cNvCxnSpPr/>
                      <p:nvPr/>
                    </p:nvCxnSpPr>
                    <p:spPr>
                      <a:xfrm>
                        <a:off x="4953754" y="3886036"/>
                        <a:ext cx="1602410" cy="0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62" name="Oval 161"/>
                      <p:cNvSpPr/>
                      <p:nvPr/>
                    </p:nvSpPr>
                    <p:spPr>
                      <a:xfrm>
                        <a:off x="6477357" y="1447993"/>
                        <a:ext cx="608564" cy="61087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3" name="Oval 162"/>
                      <p:cNvSpPr/>
                      <p:nvPr/>
                    </p:nvSpPr>
                    <p:spPr>
                      <a:xfrm>
                        <a:off x="6556164" y="3583325"/>
                        <a:ext cx="608564" cy="60814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5</a:t>
                        </a:r>
                        <a:endParaRPr lang="en-US" dirty="0"/>
                      </a:p>
                    </p:txBody>
                  </p:sp>
                  <p:cxnSp>
                    <p:nvCxnSpPr>
                      <p:cNvPr id="164" name="Straight Arrow Connector 163"/>
                      <p:cNvCxnSpPr/>
                      <p:nvPr/>
                    </p:nvCxnSpPr>
                    <p:spPr>
                      <a:xfrm>
                        <a:off x="7085921" y="1829789"/>
                        <a:ext cx="1068273" cy="989943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5" name="Straight Arrow Connector 164"/>
                      <p:cNvCxnSpPr>
                        <a:stCxn id="163" idx="6"/>
                      </p:cNvCxnSpPr>
                      <p:nvPr/>
                    </p:nvCxnSpPr>
                    <p:spPr>
                      <a:xfrm flipV="1">
                        <a:off x="7164728" y="3277888"/>
                        <a:ext cx="989466" cy="60814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5642" name="Text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600200" y="2099647"/>
                        <a:ext cx="990599" cy="51296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/>
                        <a:r>
                          <a:rPr lang="en-IN"/>
                          <a:t>ε</a:t>
                        </a:r>
                        <a:endParaRPr lang="en-US"/>
                      </a:p>
                    </p:txBody>
                  </p:sp>
                  <p:sp>
                    <p:nvSpPr>
                      <p:cNvPr id="25643" name="TextBox 3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946634" y="1637981"/>
                        <a:ext cx="609601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IN"/>
                          <a:t>ε</a:t>
                        </a:r>
                        <a:endParaRPr lang="en-US"/>
                      </a:p>
                    </p:txBody>
                  </p:sp>
                  <p:sp>
                    <p:nvSpPr>
                      <p:cNvPr id="25644" name="TextBox 3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276600" y="3272135"/>
                        <a:ext cx="60960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IN"/>
                          <a:t>ε</a:t>
                        </a:r>
                        <a:endParaRPr lang="en-US"/>
                      </a:p>
                    </p:txBody>
                  </p:sp>
                  <p:sp>
                    <p:nvSpPr>
                      <p:cNvPr id="25645" name="TextBox 3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471951" y="3377510"/>
                        <a:ext cx="609601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IN"/>
                          <a:t>ε</a:t>
                        </a:r>
                        <a:endParaRPr lang="en-US"/>
                      </a:p>
                    </p:txBody>
                  </p:sp>
                  <p:sp>
                    <p:nvSpPr>
                      <p:cNvPr id="25646" name="TextBox 3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627013" y="1905000"/>
                        <a:ext cx="609601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IN"/>
                          <a:t>ε</a:t>
                        </a:r>
                        <a:endParaRPr lang="en-US"/>
                      </a:p>
                    </p:txBody>
                  </p:sp>
                  <p:sp>
                    <p:nvSpPr>
                      <p:cNvPr id="25647" name="TextBox 3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562600" y="3881735"/>
                        <a:ext cx="60960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IN"/>
                          <a:t>b</a:t>
                        </a:r>
                        <a:endParaRPr lang="en-US"/>
                      </a:p>
                    </p:txBody>
                  </p:sp>
                  <p:sp>
                    <p:nvSpPr>
                      <p:cNvPr id="25648" name="TextBox 3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486399" y="1003726"/>
                        <a:ext cx="609601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IN"/>
                          <a:t>a</a:t>
                        </a:r>
                        <a:endParaRPr lang="en-US"/>
                      </a:p>
                    </p:txBody>
                  </p:sp>
                </p:grpSp>
                <p:sp>
                  <p:nvSpPr>
                    <p:cNvPr id="120" name="Oval 119"/>
                    <p:cNvSpPr/>
                    <p:nvPr/>
                  </p:nvSpPr>
                  <p:spPr bwMode="auto">
                    <a:xfrm>
                      <a:off x="532039" y="3048427"/>
                      <a:ext cx="458059" cy="54967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r>
                        <a:rPr lang="en-IN" dirty="0" err="1"/>
                        <a:t>0</a:t>
                      </a:r>
                      <a:endParaRPr lang="en-US" dirty="0"/>
                    </a:p>
                  </p:txBody>
                </p:sp>
                <p:sp>
                  <p:nvSpPr>
                    <p:cNvPr id="25622" name="TextBox 3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763053" y="2805490"/>
                      <a:ext cx="1436276" cy="57472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r>
                        <a:rPr lang="en-IN" sz="1800"/>
                        <a:t>start</a:t>
                      </a:r>
                      <a:endParaRPr lang="en-US" sz="1800"/>
                    </a:p>
                  </p:txBody>
                </p:sp>
                <p:cxnSp>
                  <p:nvCxnSpPr>
                    <p:cNvPr id="122" name="Straight Arrow Connector 121"/>
                    <p:cNvCxnSpPr/>
                    <p:nvPr/>
                  </p:nvCxnSpPr>
                  <p:spPr>
                    <a:xfrm>
                      <a:off x="1479" y="3352712"/>
                      <a:ext cx="530560" cy="2453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624" name="TextBox 3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248399" y="3027369"/>
                      <a:ext cx="533401" cy="46166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ctr"/>
                      <a:r>
                        <a:rPr lang="en-IN"/>
                        <a:t>ε</a:t>
                      </a:r>
                      <a:endParaRPr lang="en-US"/>
                    </a:p>
                  </p:txBody>
                </p:sp>
                <p:sp>
                  <p:nvSpPr>
                    <p:cNvPr id="144" name="Oval 143"/>
                    <p:cNvSpPr/>
                    <p:nvPr/>
                  </p:nvSpPr>
                  <p:spPr bwMode="auto">
                    <a:xfrm>
                      <a:off x="6855905" y="3352712"/>
                      <a:ext cx="461356" cy="549675"/>
                    </a:xfrm>
                    <a:prstGeom prst="ellipse">
                      <a:avLst/>
                    </a:prstGeom>
                    <a:ln w="34925" cmpd="sng"/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r>
                        <a:rPr lang="en-IN" dirty="0"/>
                        <a:t>7</a:t>
                      </a:r>
                      <a:endParaRPr lang="en-US" dirty="0"/>
                    </a:p>
                  </p:txBody>
                </p:sp>
                <p:cxnSp>
                  <p:nvCxnSpPr>
                    <p:cNvPr id="150" name="Curved Connector 149"/>
                    <p:cNvCxnSpPr>
                      <a:stCxn id="120" idx="4"/>
                      <a:endCxn id="144" idx="4"/>
                    </p:cNvCxnSpPr>
                    <p:nvPr/>
                  </p:nvCxnSpPr>
                  <p:spPr>
                    <a:xfrm rot="16200000" flipH="1">
                      <a:off x="3770860" y="586663"/>
                      <a:ext cx="304284" cy="6327163"/>
                    </a:xfrm>
                    <a:prstGeom prst="curvedConnector3">
                      <a:avLst>
                        <a:gd name="adj1" fmla="val 676640"/>
                      </a:avLst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627" name="Text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54277" y="5411027"/>
                      <a:ext cx="573950" cy="57472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r>
                        <a:rPr lang="en-IN"/>
                        <a:t>ε</a:t>
                      </a:r>
                      <a:endParaRPr lang="en-US"/>
                    </a:p>
                  </p:txBody>
                </p:sp>
                <p:cxnSp>
                  <p:nvCxnSpPr>
                    <p:cNvPr id="152" name="Curved Connector 151"/>
                    <p:cNvCxnSpPr>
                      <a:stCxn id="99" idx="0"/>
                      <a:endCxn id="155" idx="0"/>
                    </p:cNvCxnSpPr>
                    <p:nvPr/>
                  </p:nvCxnSpPr>
                  <p:spPr>
                    <a:xfrm rot="16200000" flipV="1">
                      <a:off x="3762900" y="1096738"/>
                      <a:ext cx="267477" cy="4244472"/>
                    </a:xfrm>
                    <a:prstGeom prst="curvedConnector3">
                      <a:avLst>
                        <a:gd name="adj1" fmla="val 753394"/>
                      </a:avLst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629" name="TextBox 3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810001" y="685315"/>
                      <a:ext cx="458837" cy="41549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r>
                        <a:rPr lang="en-IN"/>
                        <a:t>ε</a:t>
                      </a:r>
                      <a:endParaRPr lang="en-US"/>
                    </a:p>
                  </p:txBody>
                </p:sp>
              </p:grpSp>
            </p:grpSp>
          </p:grpSp>
          <p:sp>
            <p:nvSpPr>
              <p:cNvPr id="83" name="Oval 82"/>
              <p:cNvSpPr/>
              <p:nvPr/>
            </p:nvSpPr>
            <p:spPr bwMode="auto">
              <a:xfrm>
                <a:off x="8997950" y="3530600"/>
                <a:ext cx="222250" cy="355600"/>
              </a:xfrm>
              <a:prstGeom prst="ellipse">
                <a:avLst/>
              </a:prstGeom>
              <a:ln w="79375" cmpd="dbl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IN" dirty="0"/>
                  <a:t>8</a:t>
                </a:r>
                <a:endParaRPr lang="en-US" dirty="0"/>
              </a:p>
            </p:txBody>
          </p:sp>
          <p:sp>
            <p:nvSpPr>
              <p:cNvPr id="25615" name="TextBox 32"/>
              <p:cNvSpPr txBox="1">
                <a:spLocks noChangeArrowheads="1"/>
              </p:cNvSpPr>
              <p:nvPr/>
            </p:nvSpPr>
            <p:spPr bwMode="auto">
              <a:xfrm>
                <a:off x="8686800" y="3200400"/>
                <a:ext cx="256957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IN"/>
                  <a:t>a</a:t>
                </a:r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67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1628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NFA-</a:t>
            </a:r>
            <a:r>
              <a:rPr lang="en-IN" sz="4000" dirty="0" smtClean="0">
                <a:solidFill>
                  <a:srgbClr val="0070C0"/>
                </a:solidFill>
              </a:rPr>
              <a:t> Ʌ </a:t>
            </a:r>
            <a:r>
              <a:rPr lang="en-IN" dirty="0" smtClean="0"/>
              <a:t>for </a:t>
            </a:r>
            <a:r>
              <a:rPr lang="en-IN" b="1" dirty="0" smtClean="0">
                <a:solidFill>
                  <a:srgbClr val="FF0000"/>
                </a:solidFill>
              </a:rPr>
              <a:t>(</a:t>
            </a:r>
            <a:r>
              <a:rPr lang="en-IN" b="1" dirty="0" err="1" smtClean="0">
                <a:solidFill>
                  <a:srgbClr val="FF0000"/>
                </a:solidFill>
              </a:rPr>
              <a:t>a|b</a:t>
            </a:r>
            <a:r>
              <a:rPr lang="en-IN" b="1" dirty="0" smtClean="0">
                <a:solidFill>
                  <a:srgbClr val="FF0000"/>
                </a:solidFill>
              </a:rPr>
              <a:t>)*</a:t>
            </a:r>
            <a:r>
              <a:rPr lang="en-IN" b="1" dirty="0" err="1" smtClean="0">
                <a:solidFill>
                  <a:srgbClr val="FF0000"/>
                </a:solidFill>
              </a:rPr>
              <a:t>abb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26627" name="Content Placeholder 68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486400"/>
          </a:xfrm>
          <a:ln>
            <a:solidFill>
              <a:srgbClr val="00B050"/>
            </a:solidFill>
          </a:ln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D07D83-D6A0-4973-B9F8-8280031DC9F2}" type="datetime4">
              <a:rPr lang="en-US" smtClean="0"/>
              <a:pPr>
                <a:defRPr/>
              </a:pPr>
              <a:t>September 11, 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B5F73-0564-422B-8DDB-FBB74C62CF1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grpSp>
        <p:nvGrpSpPr>
          <p:cNvPr id="2" name="Group 65"/>
          <p:cNvGrpSpPr>
            <a:grpSpLocks/>
          </p:cNvGrpSpPr>
          <p:nvPr/>
        </p:nvGrpSpPr>
        <p:grpSpPr bwMode="auto">
          <a:xfrm>
            <a:off x="838200" y="1900238"/>
            <a:ext cx="7696200" cy="3967162"/>
            <a:chOff x="-766864" y="800878"/>
            <a:chExt cx="11626174" cy="4938343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9449205" y="3658359"/>
              <a:ext cx="53238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4"/>
            <p:cNvGrpSpPr>
              <a:grpSpLocks/>
            </p:cNvGrpSpPr>
            <p:nvPr/>
          </p:nvGrpSpPr>
          <p:grpSpPr bwMode="auto">
            <a:xfrm>
              <a:off x="-766864" y="800878"/>
              <a:ext cx="11626174" cy="4938343"/>
              <a:chOff x="-766864" y="800878"/>
              <a:chExt cx="11626174" cy="4938343"/>
            </a:xfrm>
          </p:grpSpPr>
          <p:cxnSp>
            <p:nvCxnSpPr>
              <p:cNvPr id="46" name="Straight Arrow Connector 45"/>
              <p:cNvCxnSpPr/>
              <p:nvPr/>
            </p:nvCxnSpPr>
            <p:spPr bwMode="auto">
              <a:xfrm>
                <a:off x="8382034" y="3658359"/>
                <a:ext cx="53238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3"/>
              <p:cNvGrpSpPr>
                <a:grpSpLocks/>
              </p:cNvGrpSpPr>
              <p:nvPr/>
            </p:nvGrpSpPr>
            <p:grpSpPr bwMode="auto">
              <a:xfrm>
                <a:off x="-766864" y="800878"/>
                <a:ext cx="11626174" cy="4938343"/>
                <a:chOff x="-766864" y="800878"/>
                <a:chExt cx="11626174" cy="4938343"/>
              </a:xfrm>
            </p:grpSpPr>
            <p:sp>
              <p:nvSpPr>
                <p:cNvPr id="32" name="Oval 31"/>
                <p:cNvSpPr/>
                <p:nvPr/>
              </p:nvSpPr>
              <p:spPr bwMode="auto">
                <a:xfrm>
                  <a:off x="5792045" y="3352058"/>
                  <a:ext cx="458044" cy="54936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IN" dirty="0"/>
                    <a:t>6</a:t>
                  </a:r>
                  <a:endParaRPr lang="en-US" dirty="0"/>
                </a:p>
              </p:txBody>
            </p:sp>
            <p:grpSp>
              <p:nvGrpSpPr>
                <p:cNvPr id="21" name="Group 62"/>
                <p:cNvGrpSpPr>
                  <a:grpSpLocks/>
                </p:cNvGrpSpPr>
                <p:nvPr/>
              </p:nvGrpSpPr>
              <p:grpSpPr bwMode="auto">
                <a:xfrm>
                  <a:off x="-766864" y="800878"/>
                  <a:ext cx="11626174" cy="4938343"/>
                  <a:chOff x="-766864" y="800878"/>
                  <a:chExt cx="11626174" cy="4938343"/>
                </a:xfrm>
              </p:grpSpPr>
              <p:cxnSp>
                <p:nvCxnSpPr>
                  <p:cNvPr id="33" name="Straight Arrow Connector 32"/>
                  <p:cNvCxnSpPr/>
                  <p:nvPr/>
                </p:nvCxnSpPr>
                <p:spPr bwMode="auto">
                  <a:xfrm>
                    <a:off x="6247691" y="3656382"/>
                    <a:ext cx="609127" cy="197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61"/>
                  <p:cNvGrpSpPr>
                    <a:grpSpLocks/>
                  </p:cNvGrpSpPr>
                  <p:nvPr/>
                </p:nvGrpSpPr>
                <p:grpSpPr bwMode="auto">
                  <a:xfrm>
                    <a:off x="-766864" y="800878"/>
                    <a:ext cx="11626174" cy="4938343"/>
                    <a:chOff x="-766864" y="800878"/>
                    <a:chExt cx="11626174" cy="4938343"/>
                  </a:xfrm>
                </p:grpSpPr>
                <p:cxnSp>
                  <p:nvCxnSpPr>
                    <p:cNvPr id="42" name="Straight Arrow Connector 41"/>
                    <p:cNvCxnSpPr/>
                    <p:nvPr/>
                  </p:nvCxnSpPr>
                  <p:spPr bwMode="auto">
                    <a:xfrm>
                      <a:off x="7314862" y="3658359"/>
                      <a:ext cx="534786" cy="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3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766864" y="800878"/>
                      <a:ext cx="11626174" cy="4938343"/>
                      <a:chOff x="-766864" y="800878"/>
                      <a:chExt cx="11626174" cy="4938343"/>
                    </a:xfrm>
                  </p:grpSpPr>
                  <p:grpSp>
                    <p:nvGrpSpPr>
                      <p:cNvPr id="24" name="Group 4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914400" y="1939212"/>
                        <a:ext cx="9944910" cy="2861388"/>
                        <a:chOff x="1600200" y="1164080"/>
                        <a:chExt cx="13212515" cy="3179320"/>
                      </a:xfrm>
                    </p:grpSpPr>
                    <p:cxnSp>
                      <p:nvCxnSpPr>
                        <p:cNvPr id="8" name="Straight Arrow Connector 7"/>
                        <p:cNvCxnSpPr/>
                        <p:nvPr/>
                      </p:nvCxnSpPr>
                      <p:spPr>
                        <a:xfrm>
                          <a:off x="1676444" y="2742692"/>
                          <a:ext cx="761476" cy="2196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" name="Oval 8"/>
                        <p:cNvSpPr/>
                        <p:nvPr/>
                      </p:nvSpPr>
                      <p:spPr>
                        <a:xfrm>
                          <a:off x="2437919" y="2437490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1</a:t>
                          </a:r>
                          <a:endParaRPr lang="en-US" dirty="0"/>
                        </a:p>
                      </p:txBody>
                    </p:sp>
                    <p:cxnSp>
                      <p:nvCxnSpPr>
                        <p:cNvPr id="10" name="Straight Arrow Connector 9"/>
                        <p:cNvCxnSpPr>
                          <a:stCxn id="9" idx="7"/>
                        </p:cNvCxnSpPr>
                        <p:nvPr/>
                      </p:nvCxnSpPr>
                      <p:spPr>
                        <a:xfrm rot="5400000" flipH="1" flipV="1">
                          <a:off x="3302706" y="1487015"/>
                          <a:ext cx="698232" cy="1382766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" name="Straight Arrow Connector 10"/>
                        <p:cNvCxnSpPr/>
                        <p:nvPr/>
                      </p:nvCxnSpPr>
                      <p:spPr>
                        <a:xfrm>
                          <a:off x="2960439" y="2960066"/>
                          <a:ext cx="1382766" cy="849734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" name="Oval 11"/>
                        <p:cNvSpPr/>
                        <p:nvPr/>
                      </p:nvSpPr>
                      <p:spPr>
                        <a:xfrm>
                          <a:off x="4343205" y="1447230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2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3" name="Oval 12"/>
                        <p:cNvSpPr/>
                        <p:nvPr/>
                      </p:nvSpPr>
                      <p:spPr>
                        <a:xfrm>
                          <a:off x="4343205" y="3581448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4</a:t>
                          </a:r>
                          <a:endParaRPr lang="en-US" dirty="0"/>
                        </a:p>
                      </p:txBody>
                    </p:sp>
                    <p:cxnSp>
                      <p:nvCxnSpPr>
                        <p:cNvPr id="14" name="Straight Arrow Connector 13"/>
                        <p:cNvCxnSpPr/>
                        <p:nvPr/>
                      </p:nvCxnSpPr>
                      <p:spPr>
                        <a:xfrm>
                          <a:off x="4951750" y="1752433"/>
                          <a:ext cx="1526139" cy="2195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" name="Straight Arrow Connector 14"/>
                        <p:cNvCxnSpPr/>
                        <p:nvPr/>
                      </p:nvCxnSpPr>
                      <p:spPr>
                        <a:xfrm>
                          <a:off x="4951750" y="3886651"/>
                          <a:ext cx="1602605" cy="0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6" name="Oval 15"/>
                        <p:cNvSpPr/>
                        <p:nvPr/>
                      </p:nvSpPr>
                      <p:spPr>
                        <a:xfrm>
                          <a:off x="6477889" y="1447230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3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7" name="Oval 16"/>
                        <p:cNvSpPr/>
                        <p:nvPr/>
                      </p:nvSpPr>
                      <p:spPr>
                        <a:xfrm>
                          <a:off x="6554355" y="3581448"/>
                          <a:ext cx="608545" cy="610404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dirty="0"/>
                            <a:t>5</a:t>
                          </a:r>
                          <a:endParaRPr lang="en-US" dirty="0"/>
                        </a:p>
                      </p:txBody>
                    </p:sp>
                    <p:cxnSp>
                      <p:nvCxnSpPr>
                        <p:cNvPr id="18" name="Straight Arrow Connector 17"/>
                        <p:cNvCxnSpPr/>
                        <p:nvPr/>
                      </p:nvCxnSpPr>
                      <p:spPr>
                        <a:xfrm>
                          <a:off x="7086434" y="1829282"/>
                          <a:ext cx="1067341" cy="990260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Straight Arrow Connector 18"/>
                        <p:cNvCxnSpPr>
                          <a:stCxn id="17" idx="6"/>
                        </p:cNvCxnSpPr>
                        <p:nvPr/>
                      </p:nvCxnSpPr>
                      <p:spPr>
                        <a:xfrm flipV="1">
                          <a:off x="7162900" y="3276247"/>
                          <a:ext cx="990875" cy="610404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0" name="Oval 19"/>
                        <p:cNvSpPr/>
                        <p:nvPr/>
                      </p:nvSpPr>
                      <p:spPr>
                        <a:xfrm>
                          <a:off x="13646604" y="2639495"/>
                          <a:ext cx="1166111" cy="772885"/>
                        </a:xfrm>
                        <a:prstGeom prst="ellipse">
                          <a:avLst/>
                        </a:prstGeom>
                        <a:ln w="79375" cmpd="dbl"/>
                      </p:spPr>
                      <p:style>
                        <a:lnRef idx="2">
                          <a:schemeClr val="accent6"/>
                        </a:lnRef>
                        <a:fillRef idx="1">
                          <a:schemeClr val="lt1"/>
                        </a:fillRef>
                        <a:effectRef idx="0">
                          <a:schemeClr val="accent6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IN" sz="1600" dirty="0"/>
                            <a:t>10</a:t>
                          </a:r>
                          <a:endParaRPr lang="en-US" sz="1600" dirty="0"/>
                        </a:p>
                      </p:txBody>
                    </p:sp>
                    <p:sp>
                      <p:nvSpPr>
                        <p:cNvPr id="26670" name="TextBox 32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600200" y="2218095"/>
                          <a:ext cx="990600" cy="51296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pPr algn="ctr"/>
                          <a:r>
                            <a:rPr lang="en-IN"/>
                            <a:t>ε</a:t>
                          </a:r>
                          <a:endParaRPr lang="en-US"/>
                        </a:p>
                      </p:txBody>
                    </p:sp>
                    <p:sp>
                      <p:nvSpPr>
                        <p:cNvPr id="26671" name="TextBox 33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191967" y="1691088"/>
                          <a:ext cx="609601" cy="46166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r>
                            <a:rPr lang="en-IN"/>
                            <a:t>ε</a:t>
                          </a:r>
                          <a:endParaRPr lang="en-US"/>
                        </a:p>
                      </p:txBody>
                    </p:sp>
                    <p:sp>
                      <p:nvSpPr>
                        <p:cNvPr id="26672" name="TextBox 34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276600" y="3272135"/>
                          <a:ext cx="609600" cy="46166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r>
                            <a:rPr lang="en-IN"/>
                            <a:t>ε</a:t>
                          </a:r>
                          <a:endParaRPr lang="en-US"/>
                        </a:p>
                      </p:txBody>
                    </p:sp>
                    <p:sp>
                      <p:nvSpPr>
                        <p:cNvPr id="26673" name="TextBox 35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471951" y="3377510"/>
                          <a:ext cx="609601" cy="46166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r>
                            <a:rPr lang="en-IN"/>
                            <a:t>ε</a:t>
                          </a:r>
                          <a:endParaRPr lang="en-US"/>
                        </a:p>
                      </p:txBody>
                    </p:sp>
                    <p:sp>
                      <p:nvSpPr>
                        <p:cNvPr id="26674" name="TextBox 36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627013" y="1905000"/>
                          <a:ext cx="609601" cy="46166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r>
                            <a:rPr lang="en-IN"/>
                            <a:t>ε</a:t>
                          </a:r>
                          <a:endParaRPr lang="en-US"/>
                        </a:p>
                      </p:txBody>
                    </p:sp>
                    <p:sp>
                      <p:nvSpPr>
                        <p:cNvPr id="26675" name="TextBox 38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562600" y="3881735"/>
                          <a:ext cx="609600" cy="46166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r>
                            <a:rPr lang="en-IN"/>
                            <a:t>b</a:t>
                          </a:r>
                          <a:endParaRPr lang="en-US"/>
                        </a:p>
                      </p:txBody>
                    </p:sp>
                    <p:sp>
                      <p:nvSpPr>
                        <p:cNvPr id="26676" name="TextBox 39"/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486400" y="1164080"/>
                          <a:ext cx="609601" cy="46166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>
                          <a:spAutoFit/>
                        </a:bodyPr>
                        <a:lstStyle/>
                        <a:p>
                          <a:r>
                            <a:rPr lang="en-IN"/>
                            <a:t>a</a:t>
                          </a:r>
                          <a:endParaRPr lang="en-US"/>
                        </a:p>
                      </p:txBody>
                    </p:sp>
                  </p:grpSp>
                  <p:sp>
                    <p:nvSpPr>
                      <p:cNvPr id="28" name="Oval 27"/>
                      <p:cNvSpPr/>
                      <p:nvPr/>
                    </p:nvSpPr>
                    <p:spPr bwMode="auto">
                      <a:xfrm>
                        <a:off x="532927" y="3047735"/>
                        <a:ext cx="458045" cy="54936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 err="1"/>
                          <a:t>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6644" name="Text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-766864" y="2887824"/>
                        <a:ext cx="1436277" cy="57472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IN"/>
                          <a:t>start</a:t>
                        </a:r>
                        <a:endParaRPr lang="en-US"/>
                      </a:p>
                    </p:txBody>
                  </p:sp>
                  <p:cxnSp>
                    <p:nvCxnSpPr>
                      <p:cNvPr id="31" name="Straight Arrow Connector 30"/>
                      <p:cNvCxnSpPr/>
                      <p:nvPr/>
                    </p:nvCxnSpPr>
                    <p:spPr>
                      <a:xfrm>
                        <a:off x="540" y="3352058"/>
                        <a:ext cx="532387" cy="1977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646" name="Text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248399" y="3172408"/>
                        <a:ext cx="53340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/>
                        <a:r>
                          <a:rPr lang="en-IN"/>
                          <a:t>ε</a:t>
                        </a:r>
                        <a:endParaRPr lang="en-US"/>
                      </a:p>
                    </p:txBody>
                  </p:sp>
                  <p:sp>
                    <p:nvSpPr>
                      <p:cNvPr id="39" name="Oval 38"/>
                      <p:cNvSpPr/>
                      <p:nvPr/>
                    </p:nvSpPr>
                    <p:spPr bwMode="auto">
                      <a:xfrm>
                        <a:off x="6856818" y="3352058"/>
                        <a:ext cx="460443" cy="54936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7</a:t>
                        </a:r>
                        <a:endParaRPr lang="en-US" dirty="0"/>
                      </a:p>
                    </p:txBody>
                  </p:sp>
                  <p:sp>
                    <p:nvSpPr>
                      <p:cNvPr id="41" name="Oval 40"/>
                      <p:cNvSpPr/>
                      <p:nvPr/>
                    </p:nvSpPr>
                    <p:spPr bwMode="auto">
                      <a:xfrm>
                        <a:off x="7849647" y="3352058"/>
                        <a:ext cx="532387" cy="54936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8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6649" name="Text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315200" y="3172408"/>
                        <a:ext cx="53340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/>
                        <a:r>
                          <a:rPr lang="en-IN"/>
                          <a:t>a</a:t>
                        </a:r>
                        <a:endParaRPr lang="en-US"/>
                      </a:p>
                    </p:txBody>
                  </p:sp>
                  <p:sp>
                    <p:nvSpPr>
                      <p:cNvPr id="47" name="Oval 46"/>
                      <p:cNvSpPr/>
                      <p:nvPr/>
                    </p:nvSpPr>
                    <p:spPr bwMode="auto">
                      <a:xfrm>
                        <a:off x="8914421" y="3352058"/>
                        <a:ext cx="534784" cy="549364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IN" dirty="0"/>
                          <a:t>9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6651" name="Text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81999" y="3172408"/>
                        <a:ext cx="53340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/>
                        <a:r>
                          <a:rPr lang="en-IN"/>
                          <a:t>b</a:t>
                        </a:r>
                        <a:endParaRPr lang="en-US"/>
                      </a:p>
                    </p:txBody>
                  </p:sp>
                  <p:sp>
                    <p:nvSpPr>
                      <p:cNvPr id="26652" name="TextBox 3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448800" y="3172408"/>
                        <a:ext cx="533400" cy="46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ctr"/>
                        <a:r>
                          <a:rPr lang="en-IN"/>
                          <a:t>b</a:t>
                        </a:r>
                        <a:endParaRPr lang="en-US"/>
                      </a:p>
                    </p:txBody>
                  </p:sp>
                  <p:cxnSp>
                    <p:nvCxnSpPr>
                      <p:cNvPr id="53" name="Curved Connector 52"/>
                      <p:cNvCxnSpPr>
                        <a:stCxn id="28" idx="4"/>
                        <a:endCxn id="39" idx="4"/>
                      </p:cNvCxnSpPr>
                      <p:nvPr/>
                    </p:nvCxnSpPr>
                    <p:spPr>
                      <a:xfrm rot="16200000" flipH="1">
                        <a:off x="3771733" y="586116"/>
                        <a:ext cx="304324" cy="6326289"/>
                      </a:xfrm>
                      <a:prstGeom prst="curvedConnector3">
                        <a:avLst>
                          <a:gd name="adj1" fmla="val 676640"/>
                        </a:avLst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654" name="TextBox 3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954276" y="5164495"/>
                        <a:ext cx="573949" cy="57472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IN"/>
                          <a:t>ε</a:t>
                        </a:r>
                        <a:endParaRPr lang="en-US"/>
                      </a:p>
                    </p:txBody>
                  </p:sp>
                  <p:cxnSp>
                    <p:nvCxnSpPr>
                      <p:cNvPr id="57" name="Curved Connector 56"/>
                      <p:cNvCxnSpPr>
                        <a:stCxn id="32" idx="0"/>
                        <a:endCxn id="9" idx="0"/>
                      </p:cNvCxnSpPr>
                      <p:nvPr/>
                    </p:nvCxnSpPr>
                    <p:spPr>
                      <a:xfrm rot="16200000" flipV="1">
                        <a:off x="3764127" y="1096317"/>
                        <a:ext cx="266777" cy="4244705"/>
                      </a:xfrm>
                      <a:prstGeom prst="curvedConnector3">
                        <a:avLst>
                          <a:gd name="adj1" fmla="val 753394"/>
                        </a:avLst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656" name="TextBox 3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810000" y="800878"/>
                        <a:ext cx="458838" cy="41549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IN"/>
                          <a:t>ε</a:t>
                        </a:r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001000" cy="838200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Assignment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334000"/>
          </a:xfrm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IN" sz="2800" dirty="0" smtClean="0"/>
              <a:t>Construct Non deterministic Finite Automata with NULL transition or the following regular expression using </a:t>
            </a:r>
            <a:r>
              <a:rPr lang="en-IN" sz="2800" dirty="0" err="1" smtClean="0">
                <a:solidFill>
                  <a:srgbClr val="0070C0"/>
                </a:solidFill>
              </a:rPr>
              <a:t>Kleene’s</a:t>
            </a:r>
            <a:r>
              <a:rPr lang="en-IN" sz="2800" dirty="0" smtClean="0">
                <a:solidFill>
                  <a:srgbClr val="0070C0"/>
                </a:solidFill>
              </a:rPr>
              <a:t> Theorem Part-I: </a:t>
            </a:r>
            <a:r>
              <a:rPr lang="en-IN" sz="2800" dirty="0" smtClean="0"/>
              <a:t>method.</a:t>
            </a:r>
          </a:p>
          <a:p>
            <a:pPr algn="just">
              <a:buFont typeface="Arial" charset="0"/>
              <a:buNone/>
            </a:pPr>
            <a:endParaRPr lang="en-IN" sz="2800" dirty="0" smtClean="0"/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>
                <a:solidFill>
                  <a:srgbClr val="FF0000"/>
                </a:solidFill>
              </a:rPr>
              <a:t>(</a:t>
            </a:r>
            <a:r>
              <a:rPr lang="en-IN" dirty="0" err="1" smtClean="0">
                <a:solidFill>
                  <a:srgbClr val="FF0000"/>
                </a:solidFill>
              </a:rPr>
              <a:t>a|b</a:t>
            </a:r>
            <a:r>
              <a:rPr lang="en-IN" dirty="0" smtClean="0">
                <a:solidFill>
                  <a:srgbClr val="FF0000"/>
                </a:solidFill>
              </a:rPr>
              <a:t>)*</a:t>
            </a:r>
            <a:r>
              <a:rPr lang="en-IN" dirty="0" err="1" smtClean="0">
                <a:solidFill>
                  <a:srgbClr val="FF0000"/>
                </a:solidFill>
              </a:rPr>
              <a:t>abb</a:t>
            </a:r>
            <a:endParaRPr lang="en-IN" dirty="0" smtClean="0">
              <a:solidFill>
                <a:srgbClr val="FF0000"/>
              </a:solidFill>
            </a:endParaRPr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/>
              <a:t>(</a:t>
            </a:r>
            <a:r>
              <a:rPr lang="en-IN" dirty="0" err="1" smtClean="0"/>
              <a:t>a|b</a:t>
            </a:r>
            <a:r>
              <a:rPr lang="en-IN" dirty="0" smtClean="0"/>
              <a:t>)*</a:t>
            </a:r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/>
              <a:t>(a*|b*)*</a:t>
            </a:r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/>
              <a:t>((</a:t>
            </a:r>
            <a:r>
              <a:rPr lang="el-GR" dirty="0" smtClean="0"/>
              <a:t>ε</a:t>
            </a:r>
            <a:r>
              <a:rPr lang="en-IN" dirty="0" smtClean="0"/>
              <a:t>) |a)b*)*=</a:t>
            </a:r>
            <a:r>
              <a:rPr lang="el-GR" dirty="0" smtClean="0"/>
              <a:t> ε</a:t>
            </a:r>
            <a:r>
              <a:rPr lang="en-US" dirty="0" smtClean="0"/>
              <a:t>,a,</a:t>
            </a:r>
            <a:r>
              <a:rPr lang="el-GR" dirty="0" smtClean="0"/>
              <a:t> ε</a:t>
            </a:r>
            <a:r>
              <a:rPr lang="en-US" dirty="0" smtClean="0"/>
              <a:t>+</a:t>
            </a:r>
            <a:r>
              <a:rPr lang="en-US" dirty="0" err="1" smtClean="0"/>
              <a:t>a,b</a:t>
            </a:r>
            <a:r>
              <a:rPr lang="en-US" dirty="0" smtClean="0"/>
              <a:t>*, ,</a:t>
            </a:r>
            <a:r>
              <a:rPr lang="el-GR" dirty="0" smtClean="0"/>
              <a:t> </a:t>
            </a:r>
            <a:r>
              <a:rPr lang="en-US" dirty="0" smtClean="0"/>
              <a:t>(</a:t>
            </a:r>
            <a:r>
              <a:rPr lang="el-GR" dirty="0" smtClean="0"/>
              <a:t>ε</a:t>
            </a:r>
            <a:r>
              <a:rPr lang="en-US" dirty="0" smtClean="0"/>
              <a:t>+a)b*,</a:t>
            </a:r>
            <a:endParaRPr lang="en-IN" dirty="0" smtClean="0"/>
          </a:p>
          <a:p>
            <a:pPr marL="971550" lvl="1" indent="-514350" algn="just">
              <a:buFont typeface="Calibri" pitchFamily="34" charset="0"/>
              <a:buAutoNum type="alphaLcPeriod"/>
            </a:pPr>
            <a:r>
              <a:rPr lang="en-IN" dirty="0" smtClean="0"/>
              <a:t>(0|123)*</a:t>
            </a:r>
            <a:endParaRPr lang="en-US" dirty="0" smtClean="0"/>
          </a:p>
          <a:p>
            <a:pPr marL="971550" lvl="1" indent="-514350" algn="just">
              <a:buFont typeface="Calibri" pitchFamily="34" charset="0"/>
              <a:buAutoNum type="alphaLcPeriod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D07D83-D6A0-4973-B9F8-8280031DC9F2}" type="datetime4">
              <a:rPr lang="en-US" smtClean="0"/>
              <a:pPr>
                <a:defRPr/>
              </a:pPr>
              <a:t>September 11, 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EA81A7-DAAC-41D5-BB01-C5A04A06967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>
                <a:solidFill>
                  <a:srgbClr val="0070C0"/>
                </a:solidFill>
              </a:rPr>
              <a:t>Kleene’s</a:t>
            </a:r>
            <a:r>
              <a:rPr lang="en-IN" dirty="0" smtClean="0">
                <a:solidFill>
                  <a:srgbClr val="0070C0"/>
                </a:solidFill>
              </a:rPr>
              <a:t> Theorem Part-I: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IN" dirty="0" smtClean="0">
                <a:solidFill>
                  <a:srgbClr val="00B050"/>
                </a:solidFill>
              </a:rPr>
              <a:t>Statement: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IN" dirty="0" smtClean="0">
                <a:solidFill>
                  <a:srgbClr val="7030A0"/>
                </a:solidFill>
              </a:rPr>
              <a:t>Any RL can be accepted by a FA.</a:t>
            </a:r>
            <a:endParaRPr lang="en-US" dirty="0" smtClean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IN" dirty="0" smtClean="0"/>
              <a:t>                                   Or</a:t>
            </a:r>
            <a:endParaRPr lang="en-US" dirty="0" smtClean="0"/>
          </a:p>
          <a:p>
            <a:r>
              <a:rPr lang="en-IN" dirty="0" smtClean="0"/>
              <a:t>Let ‘r’ be a RE, then there exists an NFA with Ʌ transitions that accepts L(r).</a:t>
            </a:r>
            <a:endParaRPr lang="en-US" dirty="0" smtClean="0"/>
          </a:p>
          <a:p>
            <a:pPr>
              <a:buNone/>
            </a:pPr>
            <a:r>
              <a:rPr lang="en-IN" dirty="0" smtClean="0">
                <a:solidFill>
                  <a:srgbClr val="FF0000"/>
                </a:solidFill>
              </a:rPr>
              <a:t>Proof:</a:t>
            </a:r>
          </a:p>
          <a:p>
            <a:pPr>
              <a:buNone/>
            </a:pPr>
            <a:r>
              <a:rPr lang="en-IN" dirty="0" smtClean="0">
                <a:solidFill>
                  <a:srgbClr val="FF0000"/>
                </a:solidFill>
              </a:rPr>
              <a:t>    </a:t>
            </a:r>
            <a:r>
              <a:rPr lang="en-IN" dirty="0" smtClean="0"/>
              <a:t>By induction on the number of operators in the RE ‘r’ that there is an NFA ‘M’ with Ʌ-transitions having one final state, and no transitions out of this final state,</a:t>
            </a:r>
          </a:p>
          <a:p>
            <a:pPr>
              <a:buNone/>
            </a:pPr>
            <a:r>
              <a:rPr lang="en-IN" dirty="0" smtClean="0"/>
              <a:t>                      such that </a:t>
            </a:r>
            <a:r>
              <a:rPr lang="en-IN" dirty="0" smtClean="0">
                <a:solidFill>
                  <a:srgbClr val="FF0000"/>
                </a:solidFill>
              </a:rPr>
              <a:t>L(M)=L(r).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E6A8A5-7349-495A-9416-C758770D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Finding Language using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C209DA-E573-412B-B23C-D7A062B82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L with 0’S and 1’s with odd no. of 1’s</a:t>
            </a:r>
          </a:p>
          <a:p>
            <a:pPr lvl="1"/>
            <a:r>
              <a:rPr lang="en-IN" dirty="0"/>
              <a:t>∑ ={ 0,1}</a:t>
            </a:r>
          </a:p>
          <a:p>
            <a:pPr lvl="1"/>
            <a:r>
              <a:rPr lang="en-IN" dirty="0"/>
              <a:t>w ={ 1,01,10,100,010, 111,1011……..}</a:t>
            </a:r>
          </a:p>
          <a:p>
            <a:pPr lvl="1"/>
            <a:r>
              <a:rPr lang="en-IN" dirty="0">
                <a:highlight>
                  <a:srgbClr val="FFFF00"/>
                </a:highlight>
              </a:rPr>
              <a:t>w ={ 1,01,10,100,010, 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110</a:t>
            </a:r>
            <a:r>
              <a:rPr lang="en-IN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IN" dirty="0">
                <a:highlight>
                  <a:srgbClr val="FFFF00"/>
                </a:highlight>
              </a:rPr>
              <a:t>,111,1011……..} --invalid</a:t>
            </a:r>
          </a:p>
          <a:p>
            <a:pPr lvl="1"/>
            <a:r>
              <a:rPr lang="en-IN" dirty="0"/>
              <a:t>L  = {w/w consists of odd no. of 1’s}</a:t>
            </a:r>
          </a:p>
          <a:p>
            <a:r>
              <a:rPr lang="en-IN" dirty="0">
                <a:solidFill>
                  <a:srgbClr val="FF0000"/>
                </a:solidFill>
              </a:rPr>
              <a:t>Find L with 0’s and 1’s with even no. of 1’s</a:t>
            </a:r>
          </a:p>
          <a:p>
            <a:pPr lvl="1"/>
            <a:r>
              <a:rPr lang="en-IN" dirty="0"/>
              <a:t>∑ ={ 0,1}</a:t>
            </a:r>
          </a:p>
          <a:p>
            <a:pPr lvl="1"/>
            <a:r>
              <a:rPr lang="en-IN" dirty="0"/>
              <a:t>w ={</a:t>
            </a:r>
            <a:r>
              <a:rPr lang="el-GR" dirty="0"/>
              <a:t>Λ </a:t>
            </a:r>
            <a:r>
              <a:rPr lang="en-IN" dirty="0"/>
              <a:t> ,11,011,101,110,0110, 1010,  ……..}</a:t>
            </a:r>
          </a:p>
          <a:p>
            <a:pPr lvl="1"/>
            <a:r>
              <a:rPr lang="en-IN" dirty="0">
                <a:highlight>
                  <a:srgbClr val="FFFF00"/>
                </a:highlight>
              </a:rPr>
              <a:t>w ={</a:t>
            </a:r>
            <a:r>
              <a:rPr lang="el-GR" dirty="0">
                <a:highlight>
                  <a:srgbClr val="FFFF00"/>
                </a:highlight>
              </a:rPr>
              <a:t>Λ </a:t>
            </a:r>
            <a:r>
              <a:rPr lang="en-IN" dirty="0">
                <a:highlight>
                  <a:srgbClr val="FFFF00"/>
                </a:highlight>
              </a:rPr>
              <a:t> ,11,011,101,</a:t>
            </a:r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100</a:t>
            </a:r>
            <a:r>
              <a:rPr lang="en-IN" dirty="0">
                <a:highlight>
                  <a:srgbClr val="FFFF00"/>
                </a:highlight>
              </a:rPr>
              <a:t>, 110,0110, 1010,  …..} --invalid</a:t>
            </a:r>
          </a:p>
          <a:p>
            <a:pPr lvl="1"/>
            <a:r>
              <a:rPr lang="en-IN" dirty="0"/>
              <a:t>L  = {w/w consists of even no. of 1’s}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4259046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64008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b="1" dirty="0" smtClean="0"/>
              <a:t>Basis Step</a:t>
            </a:r>
            <a:r>
              <a:rPr lang="en-IN" b="1" dirty="0" smtClean="0">
                <a:solidFill>
                  <a:srgbClr val="FF0000"/>
                </a:solidFill>
              </a:rPr>
              <a:t>: ‘r’ has ∅ operators </a:t>
            </a:r>
          </a:p>
          <a:p>
            <a:pPr>
              <a:buNone/>
            </a:pPr>
            <a:r>
              <a:rPr lang="en-IN" dirty="0" smtClean="0"/>
              <a:t>              ‘r’ must be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The NFA-Ʌ for ‘r’ are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IN" dirty="0" smtClean="0"/>
              <a:t>       r=Φ            r=Ʌ                            r=’a’</a:t>
            </a:r>
          </a:p>
          <a:p>
            <a:pPr>
              <a:buNone/>
            </a:pPr>
            <a:endParaRPr lang="en-IN" dirty="0" smtClean="0"/>
          </a:p>
          <a:p>
            <a:r>
              <a:rPr lang="en-IN" b="1" dirty="0" smtClean="0"/>
              <a:t>Induction Hypothesis:</a:t>
            </a:r>
            <a:endParaRPr lang="en-US" dirty="0" smtClean="0"/>
          </a:p>
          <a:p>
            <a:pPr>
              <a:buNone/>
            </a:pPr>
            <a:r>
              <a:rPr lang="en-IN" dirty="0" smtClean="0"/>
              <a:t>Assume that theorem is true for ‘r’ with fewer than ‘</a:t>
            </a:r>
            <a:r>
              <a:rPr lang="en-IN" dirty="0" err="1" smtClean="0"/>
              <a:t>i</a:t>
            </a:r>
            <a:r>
              <a:rPr lang="en-IN" dirty="0" smtClean="0"/>
              <a:t>’ operators, </a:t>
            </a:r>
            <a:r>
              <a:rPr lang="en-IN" dirty="0" err="1" smtClean="0"/>
              <a:t>i</a:t>
            </a:r>
            <a:r>
              <a:rPr lang="en-IN" dirty="0" smtClean="0"/>
              <a:t>&gt;=1 =&gt;1&lt;=n&lt;</a:t>
            </a:r>
            <a:r>
              <a:rPr lang="en-IN" dirty="0" err="1" smtClean="0"/>
              <a:t>i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914400"/>
            <a:ext cx="381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914400"/>
            <a:ext cx="533400" cy="612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9906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1038225" cy="8858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2514600" y="2209800"/>
            <a:ext cx="1000125" cy="8191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4267200" y="2209800"/>
            <a:ext cx="2867025" cy="10191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686800" cy="655320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IN" b="1" dirty="0" smtClean="0"/>
              <a:t>Induction Step:</a:t>
            </a:r>
          </a:p>
          <a:p>
            <a:pPr>
              <a:buNone/>
            </a:pPr>
            <a:r>
              <a:rPr lang="en-IN" dirty="0" smtClean="0"/>
              <a:t>Let ‘r’ have ‘</a:t>
            </a:r>
            <a:r>
              <a:rPr lang="en-IN" dirty="0" err="1" smtClean="0"/>
              <a:t>i</a:t>
            </a:r>
            <a:r>
              <a:rPr lang="en-IN" dirty="0" smtClean="0"/>
              <a:t>’ operators.</a:t>
            </a:r>
          </a:p>
          <a:p>
            <a:pPr>
              <a:buNone/>
            </a:pPr>
            <a:r>
              <a:rPr lang="en-IN" b="1" dirty="0" smtClean="0">
                <a:solidFill>
                  <a:srgbClr val="7030A0"/>
                </a:solidFill>
              </a:rPr>
              <a:t>Case 1: r=r1+r2</a:t>
            </a:r>
          </a:p>
          <a:p>
            <a:pPr>
              <a:buNone/>
            </a:pPr>
            <a:r>
              <a:rPr lang="en-IN" sz="2400" dirty="0" smtClean="0"/>
              <a:t>Let NFA-Ʌ Machine </a:t>
            </a:r>
          </a:p>
          <a:p>
            <a:pPr>
              <a:buNone/>
            </a:pPr>
            <a:r>
              <a:rPr lang="en-IN" sz="2400" dirty="0" smtClean="0"/>
              <a:t>M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=(Q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,∑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,δ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,q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, {f1})</a:t>
            </a:r>
          </a:p>
          <a:p>
            <a:pPr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          L(M</a:t>
            </a:r>
            <a:r>
              <a:rPr lang="en-IN" sz="2400" baseline="-25000" dirty="0" smtClean="0">
                <a:solidFill>
                  <a:srgbClr val="FF0000"/>
                </a:solidFill>
              </a:rPr>
              <a:t>1</a:t>
            </a:r>
            <a:r>
              <a:rPr lang="en-IN" sz="2400" dirty="0" smtClean="0">
                <a:solidFill>
                  <a:srgbClr val="FF0000"/>
                </a:solidFill>
              </a:rPr>
              <a:t>)=L(r</a:t>
            </a:r>
            <a:r>
              <a:rPr lang="en-IN" sz="2400" baseline="-25000" dirty="0" smtClean="0">
                <a:solidFill>
                  <a:srgbClr val="FF0000"/>
                </a:solidFill>
              </a:rPr>
              <a:t>1</a:t>
            </a:r>
            <a:r>
              <a:rPr lang="en-IN" sz="2400" dirty="0" smtClean="0">
                <a:solidFill>
                  <a:srgbClr val="FF0000"/>
                </a:solidFill>
              </a:rPr>
              <a:t>)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IN" sz="2400" dirty="0" smtClean="0"/>
              <a:t>Let NFA- Ʌ’s machine  </a:t>
            </a:r>
          </a:p>
          <a:p>
            <a:pPr>
              <a:buNone/>
            </a:pPr>
            <a:r>
              <a:rPr lang="en-IN" sz="2400" dirty="0" smtClean="0"/>
              <a:t>M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=(Q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,∑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,δ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,q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,{f2}) </a:t>
            </a:r>
          </a:p>
          <a:p>
            <a:pPr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          L(M</a:t>
            </a:r>
            <a:r>
              <a:rPr lang="en-IN" sz="2400" baseline="-25000" dirty="0" smtClean="0">
                <a:solidFill>
                  <a:srgbClr val="FF0000"/>
                </a:solidFill>
              </a:rPr>
              <a:t>2</a:t>
            </a:r>
            <a:r>
              <a:rPr lang="en-IN" sz="2400" dirty="0" smtClean="0">
                <a:solidFill>
                  <a:srgbClr val="FF0000"/>
                </a:solidFill>
              </a:rPr>
              <a:t>)=L(r</a:t>
            </a:r>
            <a:r>
              <a:rPr lang="en-IN" sz="2400" baseline="-25000" dirty="0" smtClean="0">
                <a:solidFill>
                  <a:srgbClr val="FF0000"/>
                </a:solidFill>
              </a:rPr>
              <a:t>2</a:t>
            </a:r>
            <a:r>
              <a:rPr lang="en-IN" sz="2400" dirty="0" smtClean="0">
                <a:solidFill>
                  <a:srgbClr val="FF0000"/>
                </a:solidFill>
              </a:rPr>
              <a:t>)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IN" sz="2400" dirty="0" smtClean="0"/>
              <a:t>Where Q1 and Q2 are disjoint.</a:t>
            </a:r>
            <a:endParaRPr lang="en-US" sz="2400" dirty="0" smtClean="0"/>
          </a:p>
          <a:p>
            <a:pPr>
              <a:buNone/>
            </a:pPr>
            <a:r>
              <a:rPr lang="en-IN" sz="2400" dirty="0" smtClean="0"/>
              <a:t>           q0-&gt;new initial state</a:t>
            </a:r>
            <a:endParaRPr lang="en-US" sz="2400" dirty="0" smtClean="0"/>
          </a:p>
          <a:p>
            <a:pPr>
              <a:buNone/>
            </a:pPr>
            <a:r>
              <a:rPr lang="en-IN" sz="2400" dirty="0" smtClean="0"/>
              <a:t>	     f0-&gt;new final state</a:t>
            </a:r>
            <a:endParaRPr lang="en-US" sz="2400" dirty="0" smtClean="0"/>
          </a:p>
          <a:p>
            <a:pPr>
              <a:buNone/>
            </a:pPr>
            <a:r>
              <a:rPr lang="en-IN" sz="2400" dirty="0" smtClean="0"/>
              <a:t>Construct M= (Q1UQ2U{q0,f0}, ∑</a:t>
            </a:r>
            <a:r>
              <a:rPr lang="en-IN" sz="2400" baseline="-25000" dirty="0" smtClean="0"/>
              <a:t>1</a:t>
            </a:r>
            <a:r>
              <a:rPr lang="en-IN" sz="2400" dirty="0" smtClean="0"/>
              <a:t>U∑</a:t>
            </a:r>
            <a:r>
              <a:rPr lang="en-IN" sz="2400" baseline="-25000" dirty="0" smtClean="0"/>
              <a:t>2</a:t>
            </a:r>
            <a:r>
              <a:rPr lang="en-IN" sz="2400" dirty="0" smtClean="0"/>
              <a:t>,δ,q0,{f0})</a:t>
            </a:r>
            <a:endParaRPr lang="en-US" sz="24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19600" y="609600"/>
            <a:ext cx="4495800" cy="2057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971800"/>
            <a:ext cx="3810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8915400" cy="6629400"/>
          </a:xfrm>
          <a:ln>
            <a:solidFill>
              <a:srgbClr val="00B050"/>
            </a:solidFill>
          </a:ln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IN" sz="2800" dirty="0" smtClean="0"/>
          </a:p>
          <a:p>
            <a:pPr>
              <a:lnSpc>
                <a:spcPct val="150000"/>
              </a:lnSpc>
              <a:buNone/>
            </a:pPr>
            <a:r>
              <a:rPr lang="en-IN" sz="2800" dirty="0" smtClean="0">
                <a:solidFill>
                  <a:srgbClr val="7030A0"/>
                </a:solidFill>
              </a:rPr>
              <a:t>Where δ is defined by,</a:t>
            </a:r>
            <a:endParaRPr lang="en-US" sz="2800" dirty="0" smtClean="0">
              <a:solidFill>
                <a:srgbClr val="7030A0"/>
              </a:solidFill>
            </a:endParaRPr>
          </a:p>
          <a:p>
            <a:pPr lvl="0">
              <a:lnSpc>
                <a:spcPct val="150000"/>
              </a:lnSpc>
              <a:buNone/>
            </a:pPr>
            <a:r>
              <a:rPr lang="en-IN" sz="2800" dirty="0" smtClean="0"/>
              <a:t>δ(q0,Ʌ</a:t>
            </a:r>
            <a:r>
              <a:rPr lang="en-IN" sz="2800" dirty="0" smtClean="0">
                <a:solidFill>
                  <a:srgbClr val="FF0000"/>
                </a:solidFill>
              </a:rPr>
              <a:t>)={q1,q2}</a:t>
            </a:r>
            <a:endParaRPr lang="en-US" sz="2800" dirty="0" smtClean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  <a:buNone/>
            </a:pPr>
            <a:r>
              <a:rPr lang="en-IN" sz="2800" dirty="0" smtClean="0"/>
              <a:t>δ(</a:t>
            </a:r>
            <a:r>
              <a:rPr lang="en-IN" sz="2800" dirty="0" err="1" smtClean="0"/>
              <a:t>q,a</a:t>
            </a:r>
            <a:r>
              <a:rPr lang="en-IN" sz="2800" dirty="0" smtClean="0"/>
              <a:t>)=</a:t>
            </a:r>
            <a:r>
              <a:rPr lang="en-IN" sz="2800" dirty="0" smtClean="0">
                <a:solidFill>
                  <a:srgbClr val="FF0000"/>
                </a:solidFill>
              </a:rPr>
              <a:t>δ</a:t>
            </a:r>
            <a:r>
              <a:rPr lang="en-IN" sz="2800" baseline="-25000" dirty="0" smtClean="0">
                <a:solidFill>
                  <a:srgbClr val="FF0000"/>
                </a:solidFill>
              </a:rPr>
              <a:t>1</a:t>
            </a:r>
            <a:r>
              <a:rPr lang="en-IN" sz="2800" dirty="0" smtClean="0">
                <a:solidFill>
                  <a:srgbClr val="FF0000"/>
                </a:solidFill>
              </a:rPr>
              <a:t>(</a:t>
            </a:r>
            <a:r>
              <a:rPr lang="en-IN" sz="2800" dirty="0" err="1" smtClean="0">
                <a:solidFill>
                  <a:srgbClr val="FF0000"/>
                </a:solidFill>
              </a:rPr>
              <a:t>q,a</a:t>
            </a:r>
            <a:r>
              <a:rPr lang="en-IN" sz="2800" dirty="0" smtClean="0">
                <a:solidFill>
                  <a:srgbClr val="FF0000"/>
                </a:solidFill>
              </a:rPr>
              <a:t>)</a:t>
            </a:r>
            <a:r>
              <a:rPr lang="en-IN" sz="2800" dirty="0" smtClean="0"/>
              <a:t> for q in Q</a:t>
            </a:r>
            <a:r>
              <a:rPr lang="en-IN" sz="2800" baseline="-25000" dirty="0" smtClean="0"/>
              <a:t>1</a:t>
            </a:r>
            <a:r>
              <a:rPr lang="en-IN" sz="2800" dirty="0" smtClean="0"/>
              <a:t>-{f1} &amp; a in ∑</a:t>
            </a:r>
            <a:r>
              <a:rPr lang="en-IN" sz="2800" baseline="-25000" dirty="0" smtClean="0"/>
              <a:t>1</a:t>
            </a:r>
            <a:r>
              <a:rPr lang="en-IN" sz="2800" dirty="0" smtClean="0"/>
              <a:t>U{Ʌ}</a:t>
            </a:r>
            <a:endParaRPr lang="en-US" sz="2800" dirty="0" smtClean="0"/>
          </a:p>
          <a:p>
            <a:pPr lvl="0">
              <a:lnSpc>
                <a:spcPct val="150000"/>
              </a:lnSpc>
              <a:buNone/>
            </a:pPr>
            <a:r>
              <a:rPr lang="en-IN" sz="2800" dirty="0" smtClean="0"/>
              <a:t>δ(</a:t>
            </a:r>
            <a:r>
              <a:rPr lang="en-IN" sz="2800" dirty="0" err="1" smtClean="0"/>
              <a:t>q,a</a:t>
            </a:r>
            <a:r>
              <a:rPr lang="en-IN" sz="2800" dirty="0" smtClean="0"/>
              <a:t>)=</a:t>
            </a:r>
            <a:r>
              <a:rPr lang="en-IN" sz="2800" dirty="0" smtClean="0">
                <a:solidFill>
                  <a:srgbClr val="FF0000"/>
                </a:solidFill>
              </a:rPr>
              <a:t>δ</a:t>
            </a:r>
            <a:r>
              <a:rPr lang="en-IN" sz="2800" baseline="-25000" dirty="0" smtClean="0">
                <a:solidFill>
                  <a:srgbClr val="FF0000"/>
                </a:solidFill>
              </a:rPr>
              <a:t>2</a:t>
            </a:r>
            <a:r>
              <a:rPr lang="en-IN" sz="2800" dirty="0" smtClean="0">
                <a:solidFill>
                  <a:srgbClr val="FF0000"/>
                </a:solidFill>
              </a:rPr>
              <a:t>(</a:t>
            </a:r>
            <a:r>
              <a:rPr lang="en-IN" sz="2800" dirty="0" err="1" smtClean="0">
                <a:solidFill>
                  <a:srgbClr val="FF0000"/>
                </a:solidFill>
              </a:rPr>
              <a:t>q,a</a:t>
            </a:r>
            <a:r>
              <a:rPr lang="en-IN" sz="2800" dirty="0" smtClean="0">
                <a:solidFill>
                  <a:srgbClr val="FF0000"/>
                </a:solidFill>
              </a:rPr>
              <a:t>)</a:t>
            </a:r>
            <a:r>
              <a:rPr lang="en-IN" sz="2800" dirty="0" smtClean="0"/>
              <a:t> for q in Q</a:t>
            </a:r>
            <a:r>
              <a:rPr lang="en-IN" sz="2800" baseline="-25000" dirty="0" smtClean="0"/>
              <a:t>2</a:t>
            </a:r>
            <a:r>
              <a:rPr lang="en-IN" sz="2800" dirty="0" smtClean="0"/>
              <a:t>-{f2} &amp; a in ∑</a:t>
            </a:r>
            <a:r>
              <a:rPr lang="en-IN" sz="2800" baseline="-25000" dirty="0" smtClean="0"/>
              <a:t>2</a:t>
            </a:r>
            <a:r>
              <a:rPr lang="en-IN" sz="2800" dirty="0" smtClean="0"/>
              <a:t>U{Ʌ}</a:t>
            </a:r>
            <a:endParaRPr lang="en-US" sz="2800" dirty="0" smtClean="0"/>
          </a:p>
          <a:p>
            <a:pPr lvl="0">
              <a:lnSpc>
                <a:spcPct val="150000"/>
              </a:lnSpc>
              <a:buNone/>
            </a:pPr>
            <a:r>
              <a:rPr lang="en-IN" sz="2800" dirty="0" smtClean="0"/>
              <a:t>δ(f1,Ʌ)=δ(f2,Ʌ)={f0}</a:t>
            </a:r>
            <a:endParaRPr lang="en-US" sz="2800" dirty="0" smtClean="0"/>
          </a:p>
          <a:p>
            <a:pPr>
              <a:lnSpc>
                <a:spcPct val="150000"/>
              </a:lnSpc>
              <a:buNone/>
            </a:pPr>
            <a:r>
              <a:rPr lang="en-IN" sz="2800" dirty="0" smtClean="0"/>
              <a:t>Thus all the moves of M1 and M2 are in M.</a:t>
            </a:r>
            <a:endParaRPr lang="en-US" sz="2800" dirty="0" smtClean="0"/>
          </a:p>
          <a:p>
            <a:pPr>
              <a:lnSpc>
                <a:spcPct val="150000"/>
              </a:lnSpc>
              <a:buNone/>
            </a:pPr>
            <a:r>
              <a:rPr lang="en-IN" sz="2800" dirty="0" smtClean="0"/>
              <a:t>There is a path labelled x in M from q1</a:t>
            </a:r>
          </a:p>
          <a:p>
            <a:pPr>
              <a:lnSpc>
                <a:spcPct val="150000"/>
              </a:lnSpc>
              <a:buNone/>
            </a:pPr>
            <a:r>
              <a:rPr lang="en-IN" sz="2800" dirty="0" smtClean="0"/>
              <a:t> to f1 or a path in M2 from q2 to f2.</a:t>
            </a:r>
            <a:endParaRPr lang="en-US" sz="2800" dirty="0" smtClean="0"/>
          </a:p>
          <a:p>
            <a:pPr>
              <a:lnSpc>
                <a:spcPct val="150000"/>
              </a:lnSpc>
              <a:buNone/>
            </a:pPr>
            <a:r>
              <a:rPr lang="en-IN" sz="2800" dirty="0" smtClean="0">
                <a:solidFill>
                  <a:srgbClr val="00B050"/>
                </a:solidFill>
              </a:rPr>
              <a:t>Hence L(M)=L(M1) U L(M2)</a:t>
            </a:r>
            <a:endParaRPr lang="en-US" sz="2800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IN" sz="2800" dirty="0" smtClean="0">
                <a:solidFill>
                  <a:srgbClr val="FF0000"/>
                </a:solidFill>
              </a:rPr>
              <a:t>L(M)={</a:t>
            </a:r>
            <a:r>
              <a:rPr lang="en-IN" sz="2800" dirty="0" err="1" smtClean="0">
                <a:solidFill>
                  <a:srgbClr val="FF0000"/>
                </a:solidFill>
              </a:rPr>
              <a:t>x|x</a:t>
            </a:r>
            <a:r>
              <a:rPr lang="en-IN" sz="2800" dirty="0" smtClean="0">
                <a:solidFill>
                  <a:srgbClr val="FF0000"/>
                </a:solidFill>
              </a:rPr>
              <a:t> is in L(M1) or x is in L(M2)}</a:t>
            </a:r>
            <a:endParaRPr lang="en-US" sz="28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200" y="228600"/>
            <a:ext cx="4495800" cy="1295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3124200"/>
            <a:ext cx="3048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662940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 smtClean="0">
                <a:solidFill>
                  <a:srgbClr val="7030A0"/>
                </a:solidFill>
              </a:rPr>
              <a:t>Case 2: r=r1 . r2</a:t>
            </a:r>
          </a:p>
          <a:p>
            <a:pPr>
              <a:buNone/>
            </a:pPr>
            <a:r>
              <a:rPr lang="en-IN" sz="2600" dirty="0" smtClean="0"/>
              <a:t>Let M1 and M2 be as in case 1</a:t>
            </a:r>
            <a:endParaRPr lang="en-US" sz="2600" dirty="0" smtClean="0"/>
          </a:p>
          <a:p>
            <a:pPr>
              <a:buNone/>
            </a:pPr>
            <a:endParaRPr lang="en-IN" sz="2600" dirty="0" smtClean="0"/>
          </a:p>
          <a:p>
            <a:pPr>
              <a:buNone/>
            </a:pPr>
            <a:r>
              <a:rPr lang="en-IN" sz="2600" dirty="0" smtClean="0"/>
              <a:t>Construct M=(Q1UQ2,∑1U∑2,δ, {q1}, {f1})</a:t>
            </a:r>
            <a:endParaRPr lang="en-US" sz="2600" dirty="0" smtClean="0"/>
          </a:p>
          <a:p>
            <a:pPr>
              <a:buNone/>
            </a:pPr>
            <a:r>
              <a:rPr lang="en-IN" sz="2600" dirty="0" smtClean="0">
                <a:solidFill>
                  <a:srgbClr val="FF0000"/>
                </a:solidFill>
              </a:rPr>
              <a:t>Where δ </a:t>
            </a:r>
            <a:r>
              <a:rPr lang="en-IN" sz="2600" dirty="0" smtClean="0"/>
              <a:t>is defined by,</a:t>
            </a:r>
            <a:endParaRPr lang="en-US" sz="2600" dirty="0" smtClean="0"/>
          </a:p>
          <a:p>
            <a:pPr lvl="0">
              <a:buNone/>
            </a:pPr>
            <a:r>
              <a:rPr lang="en-IN" sz="2600" dirty="0" smtClean="0"/>
              <a:t>δ(</a:t>
            </a:r>
            <a:r>
              <a:rPr lang="en-IN" sz="2600" dirty="0" err="1" smtClean="0"/>
              <a:t>q,a</a:t>
            </a:r>
            <a:r>
              <a:rPr lang="en-IN" sz="2600" dirty="0" smtClean="0"/>
              <a:t>)=</a:t>
            </a:r>
            <a:r>
              <a:rPr lang="en-IN" sz="2600" dirty="0" smtClean="0">
                <a:solidFill>
                  <a:srgbClr val="FF0000"/>
                </a:solidFill>
              </a:rPr>
              <a:t>δ</a:t>
            </a:r>
            <a:r>
              <a:rPr lang="en-IN" sz="2600" baseline="-25000" dirty="0" smtClean="0">
                <a:solidFill>
                  <a:srgbClr val="FF0000"/>
                </a:solidFill>
              </a:rPr>
              <a:t>1</a:t>
            </a:r>
            <a:r>
              <a:rPr lang="en-IN" sz="2600" dirty="0" smtClean="0">
                <a:solidFill>
                  <a:srgbClr val="FF0000"/>
                </a:solidFill>
              </a:rPr>
              <a:t>(</a:t>
            </a:r>
            <a:r>
              <a:rPr lang="en-IN" sz="2600" dirty="0" err="1" smtClean="0">
                <a:solidFill>
                  <a:srgbClr val="FF0000"/>
                </a:solidFill>
              </a:rPr>
              <a:t>q,a</a:t>
            </a:r>
            <a:r>
              <a:rPr lang="en-IN" sz="2600" dirty="0" smtClean="0">
                <a:solidFill>
                  <a:srgbClr val="FF0000"/>
                </a:solidFill>
              </a:rPr>
              <a:t>)</a:t>
            </a:r>
            <a:r>
              <a:rPr lang="en-IN" sz="2600" dirty="0" smtClean="0"/>
              <a:t> for q in Q</a:t>
            </a:r>
            <a:r>
              <a:rPr lang="en-IN" sz="2600" baseline="-25000" dirty="0" smtClean="0"/>
              <a:t>1</a:t>
            </a:r>
            <a:r>
              <a:rPr lang="en-IN" sz="2600" dirty="0" smtClean="0"/>
              <a:t>-{f1} &amp;a in ∑</a:t>
            </a:r>
            <a:r>
              <a:rPr lang="en-IN" sz="2600" baseline="-25000" dirty="0" smtClean="0"/>
              <a:t>1</a:t>
            </a:r>
            <a:r>
              <a:rPr lang="en-IN" sz="2600" dirty="0" smtClean="0"/>
              <a:t>U{Ʌ}</a:t>
            </a:r>
            <a:endParaRPr lang="en-US" sz="2600" dirty="0" smtClean="0"/>
          </a:p>
          <a:p>
            <a:pPr lvl="0">
              <a:buNone/>
            </a:pPr>
            <a:r>
              <a:rPr lang="en-IN" sz="2600" dirty="0" smtClean="0"/>
              <a:t>δ(f1,Ʌ)={q2}</a:t>
            </a:r>
            <a:endParaRPr lang="en-US" sz="2600" dirty="0" smtClean="0"/>
          </a:p>
          <a:p>
            <a:pPr>
              <a:buNone/>
            </a:pPr>
            <a:r>
              <a:rPr lang="en-IN" sz="2600" dirty="0" smtClean="0"/>
              <a:t> δ(</a:t>
            </a:r>
            <a:r>
              <a:rPr lang="en-IN" sz="2600" dirty="0" err="1" smtClean="0"/>
              <a:t>q,a</a:t>
            </a:r>
            <a:r>
              <a:rPr lang="en-IN" sz="2600" dirty="0" smtClean="0"/>
              <a:t>)=δ</a:t>
            </a:r>
            <a:r>
              <a:rPr lang="en-IN" sz="2600" baseline="-25000" dirty="0" smtClean="0"/>
              <a:t>2</a:t>
            </a:r>
            <a:r>
              <a:rPr lang="en-IN" sz="2600" dirty="0" smtClean="0"/>
              <a:t>(</a:t>
            </a:r>
            <a:r>
              <a:rPr lang="en-IN" sz="2600" dirty="0" err="1" smtClean="0"/>
              <a:t>q,a</a:t>
            </a:r>
            <a:r>
              <a:rPr lang="en-IN" sz="2600" dirty="0" smtClean="0"/>
              <a:t>) for q in Q</a:t>
            </a:r>
            <a:r>
              <a:rPr lang="en-IN" sz="2600" baseline="-25000" dirty="0" smtClean="0"/>
              <a:t>2</a:t>
            </a:r>
            <a:r>
              <a:rPr lang="en-IN" sz="2600" dirty="0" smtClean="0"/>
              <a:t>-{f2} &amp; a in ∑</a:t>
            </a:r>
            <a:r>
              <a:rPr lang="en-IN" sz="2600" baseline="-25000" dirty="0" smtClean="0"/>
              <a:t>2</a:t>
            </a:r>
            <a:r>
              <a:rPr lang="en-IN" sz="2600" dirty="0" smtClean="0"/>
              <a:t>U{Ʌ}</a:t>
            </a:r>
          </a:p>
          <a:p>
            <a:pPr>
              <a:buNone/>
            </a:pPr>
            <a:r>
              <a:rPr lang="en-US" sz="2600" dirty="0" smtClean="0"/>
              <a:t>Hence</a:t>
            </a:r>
          </a:p>
          <a:p>
            <a:pPr algn="just">
              <a:buNone/>
            </a:pPr>
            <a:r>
              <a:rPr lang="en-IN" sz="2600" dirty="0" smtClean="0"/>
              <a:t>Every path in M from q1 to f2 is a path labelled by some string x from q1to f1 followed by the edge from f1 to q2 labelled Ʌ followed by a path labelled by some string ‘y’ from q2 to f2. </a:t>
            </a:r>
            <a:endParaRPr lang="en-US" sz="2600" dirty="0" smtClean="0"/>
          </a:p>
          <a:p>
            <a:pPr>
              <a:buNone/>
            </a:pPr>
            <a:r>
              <a:rPr lang="en-IN" sz="2600" dirty="0" smtClean="0">
                <a:solidFill>
                  <a:srgbClr val="FF0000"/>
                </a:solidFill>
              </a:rPr>
              <a:t>                   L(M)=L(M1) . L(M2)</a:t>
            </a: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2819400" cy="116681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0"/>
            <a:ext cx="41910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8915400" cy="6553200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IN" sz="2600" b="1" dirty="0" smtClean="0"/>
              <a:t>Case 3:r =r</a:t>
            </a:r>
            <a:r>
              <a:rPr lang="en-IN" sz="2600" b="1" baseline="-25000" dirty="0" smtClean="0"/>
              <a:t>1</a:t>
            </a:r>
            <a:r>
              <a:rPr lang="en-IN" sz="2600" b="1" dirty="0" smtClean="0"/>
              <a:t>*</a:t>
            </a:r>
            <a:endParaRPr lang="en-IN" sz="2600" b="1" baseline="-25000" dirty="0" smtClean="0"/>
          </a:p>
          <a:p>
            <a:pPr>
              <a:buNone/>
            </a:pPr>
            <a:r>
              <a:rPr lang="en-IN" sz="2600" dirty="0" smtClean="0">
                <a:solidFill>
                  <a:srgbClr val="00B050"/>
                </a:solidFill>
              </a:rPr>
              <a:t>Let M</a:t>
            </a:r>
            <a:r>
              <a:rPr lang="en-IN" sz="2600" baseline="-25000" dirty="0" smtClean="0">
                <a:solidFill>
                  <a:srgbClr val="00B050"/>
                </a:solidFill>
              </a:rPr>
              <a:t>1</a:t>
            </a:r>
            <a:r>
              <a:rPr lang="en-IN" sz="2600" dirty="0" smtClean="0">
                <a:solidFill>
                  <a:srgbClr val="00B050"/>
                </a:solidFill>
              </a:rPr>
              <a:t>=(Q</a:t>
            </a:r>
            <a:r>
              <a:rPr lang="en-IN" sz="2600" baseline="-25000" dirty="0" smtClean="0">
                <a:solidFill>
                  <a:srgbClr val="00B050"/>
                </a:solidFill>
              </a:rPr>
              <a:t>1</a:t>
            </a:r>
            <a:r>
              <a:rPr lang="en-IN" sz="2600" dirty="0" smtClean="0">
                <a:solidFill>
                  <a:srgbClr val="00B050"/>
                </a:solidFill>
              </a:rPr>
              <a:t>,∑</a:t>
            </a:r>
            <a:r>
              <a:rPr lang="en-IN" sz="2600" baseline="-25000" dirty="0" smtClean="0">
                <a:solidFill>
                  <a:srgbClr val="00B050"/>
                </a:solidFill>
              </a:rPr>
              <a:t>1</a:t>
            </a:r>
            <a:r>
              <a:rPr lang="en-IN" sz="2600" dirty="0" smtClean="0">
                <a:solidFill>
                  <a:srgbClr val="00B050"/>
                </a:solidFill>
              </a:rPr>
              <a:t>,δ</a:t>
            </a:r>
            <a:r>
              <a:rPr lang="en-IN" sz="2600" baseline="-25000" dirty="0" smtClean="0">
                <a:solidFill>
                  <a:srgbClr val="00B050"/>
                </a:solidFill>
              </a:rPr>
              <a:t>1</a:t>
            </a:r>
            <a:r>
              <a:rPr lang="en-IN" sz="2600" dirty="0" smtClean="0">
                <a:solidFill>
                  <a:srgbClr val="00B050"/>
                </a:solidFill>
              </a:rPr>
              <a:t>,q</a:t>
            </a:r>
            <a:r>
              <a:rPr lang="en-IN" sz="2600" baseline="-25000" dirty="0" smtClean="0">
                <a:solidFill>
                  <a:srgbClr val="00B050"/>
                </a:solidFill>
              </a:rPr>
              <a:t>1</a:t>
            </a:r>
            <a:r>
              <a:rPr lang="en-IN" sz="2600" dirty="0" smtClean="0">
                <a:solidFill>
                  <a:srgbClr val="00B050"/>
                </a:solidFill>
              </a:rPr>
              <a:t>,{f1}) &amp; L(M</a:t>
            </a:r>
            <a:r>
              <a:rPr lang="en-IN" sz="2600" baseline="-25000" dirty="0" smtClean="0">
                <a:solidFill>
                  <a:srgbClr val="00B050"/>
                </a:solidFill>
              </a:rPr>
              <a:t>1</a:t>
            </a:r>
            <a:r>
              <a:rPr lang="en-IN" sz="2600" dirty="0" smtClean="0">
                <a:solidFill>
                  <a:srgbClr val="00B050"/>
                </a:solidFill>
              </a:rPr>
              <a:t>)=L(r</a:t>
            </a:r>
            <a:r>
              <a:rPr lang="en-IN" sz="2600" baseline="-25000" dirty="0" smtClean="0">
                <a:solidFill>
                  <a:srgbClr val="00B050"/>
                </a:solidFill>
              </a:rPr>
              <a:t>1</a:t>
            </a:r>
            <a:r>
              <a:rPr lang="en-IN" sz="2600" dirty="0" smtClean="0">
                <a:solidFill>
                  <a:srgbClr val="00B050"/>
                </a:solidFill>
              </a:rPr>
              <a:t>)</a:t>
            </a:r>
            <a:endParaRPr lang="en-US" sz="2600" dirty="0" smtClean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IN" sz="2600" dirty="0" smtClean="0">
                <a:solidFill>
                  <a:srgbClr val="FF0000"/>
                </a:solidFill>
              </a:rPr>
              <a:t>Construct M= (Q1U{q0,f0}, ∑</a:t>
            </a:r>
            <a:r>
              <a:rPr lang="en-IN" sz="2600" baseline="-25000" dirty="0" smtClean="0">
                <a:solidFill>
                  <a:srgbClr val="FF0000"/>
                </a:solidFill>
              </a:rPr>
              <a:t>1</a:t>
            </a:r>
            <a:r>
              <a:rPr lang="en-IN" sz="2600" dirty="0" smtClean="0">
                <a:solidFill>
                  <a:srgbClr val="FF0000"/>
                </a:solidFill>
              </a:rPr>
              <a:t>,δ</a:t>
            </a:r>
            <a:r>
              <a:rPr lang="en-IN" sz="2600" baseline="-25000" dirty="0" smtClean="0">
                <a:solidFill>
                  <a:srgbClr val="FF0000"/>
                </a:solidFill>
              </a:rPr>
              <a:t>1</a:t>
            </a:r>
            <a:r>
              <a:rPr lang="en-IN" sz="2600" dirty="0" smtClean="0">
                <a:solidFill>
                  <a:srgbClr val="FF0000"/>
                </a:solidFill>
              </a:rPr>
              <a:t>,q0,{f0})</a:t>
            </a:r>
            <a:endParaRPr lang="en-US" sz="26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IN" sz="2600" dirty="0" smtClean="0">
                <a:solidFill>
                  <a:srgbClr val="7030A0"/>
                </a:solidFill>
              </a:rPr>
              <a:t>Where δ</a:t>
            </a:r>
            <a:r>
              <a:rPr lang="en-IN" sz="2600" dirty="0" smtClean="0"/>
              <a:t> is defined by</a:t>
            </a:r>
            <a:endParaRPr lang="en-US" sz="2600" dirty="0" smtClean="0"/>
          </a:p>
          <a:p>
            <a:pPr lvl="0">
              <a:buNone/>
            </a:pPr>
            <a:r>
              <a:rPr lang="en-IN" sz="2600" dirty="0" smtClean="0">
                <a:solidFill>
                  <a:srgbClr val="002060"/>
                </a:solidFill>
              </a:rPr>
              <a:t>δ(q0,Ʌ)=δ(f1,Ʌ) = {q1,f0}</a:t>
            </a:r>
            <a:endParaRPr lang="en-US" sz="2600" dirty="0" smtClean="0">
              <a:solidFill>
                <a:srgbClr val="002060"/>
              </a:solidFill>
            </a:endParaRPr>
          </a:p>
          <a:p>
            <a:pPr lvl="0">
              <a:buNone/>
            </a:pPr>
            <a:r>
              <a:rPr lang="en-IN" sz="2600" dirty="0" smtClean="0">
                <a:solidFill>
                  <a:srgbClr val="7030A0"/>
                </a:solidFill>
              </a:rPr>
              <a:t>δ(</a:t>
            </a:r>
            <a:r>
              <a:rPr lang="en-IN" sz="2600" dirty="0" err="1" smtClean="0">
                <a:solidFill>
                  <a:srgbClr val="7030A0"/>
                </a:solidFill>
              </a:rPr>
              <a:t>q,a</a:t>
            </a:r>
            <a:r>
              <a:rPr lang="en-IN" sz="2600" dirty="0" smtClean="0">
                <a:solidFill>
                  <a:srgbClr val="7030A0"/>
                </a:solidFill>
              </a:rPr>
              <a:t>)=δ</a:t>
            </a:r>
            <a:r>
              <a:rPr lang="en-IN" sz="2600" baseline="-25000" dirty="0" smtClean="0">
                <a:solidFill>
                  <a:srgbClr val="7030A0"/>
                </a:solidFill>
              </a:rPr>
              <a:t>1</a:t>
            </a:r>
            <a:r>
              <a:rPr lang="en-IN" sz="2600" dirty="0" smtClean="0">
                <a:solidFill>
                  <a:srgbClr val="7030A0"/>
                </a:solidFill>
              </a:rPr>
              <a:t>(</a:t>
            </a:r>
            <a:r>
              <a:rPr lang="en-IN" sz="2600" dirty="0" err="1" smtClean="0">
                <a:solidFill>
                  <a:srgbClr val="7030A0"/>
                </a:solidFill>
              </a:rPr>
              <a:t>q,a</a:t>
            </a:r>
            <a:r>
              <a:rPr lang="en-IN" sz="2600" dirty="0" smtClean="0">
                <a:solidFill>
                  <a:srgbClr val="7030A0"/>
                </a:solidFill>
              </a:rPr>
              <a:t>) for q in Q</a:t>
            </a:r>
            <a:r>
              <a:rPr lang="en-IN" sz="2600" baseline="-25000" dirty="0" smtClean="0">
                <a:solidFill>
                  <a:srgbClr val="7030A0"/>
                </a:solidFill>
              </a:rPr>
              <a:t>1</a:t>
            </a:r>
            <a:r>
              <a:rPr lang="en-IN" sz="2600" dirty="0" smtClean="0">
                <a:solidFill>
                  <a:srgbClr val="7030A0"/>
                </a:solidFill>
              </a:rPr>
              <a:t>-{f1} &amp; a in ∑</a:t>
            </a:r>
            <a:r>
              <a:rPr lang="en-IN" sz="2600" baseline="-25000" dirty="0" smtClean="0">
                <a:solidFill>
                  <a:srgbClr val="7030A0"/>
                </a:solidFill>
              </a:rPr>
              <a:t>1</a:t>
            </a:r>
            <a:r>
              <a:rPr lang="en-IN" sz="2600" dirty="0" smtClean="0">
                <a:solidFill>
                  <a:srgbClr val="7030A0"/>
                </a:solidFill>
              </a:rPr>
              <a:t>U{Ʌ}</a:t>
            </a:r>
            <a:endParaRPr lang="en-US" sz="2600" dirty="0" smtClean="0">
              <a:solidFill>
                <a:srgbClr val="7030A0"/>
              </a:solidFill>
            </a:endParaRPr>
          </a:p>
          <a:p>
            <a:pPr algn="just">
              <a:buNone/>
            </a:pPr>
            <a:r>
              <a:rPr lang="en-IN" sz="2600" dirty="0" smtClean="0"/>
              <a:t>    Any path from q0 to f0 consists either of a path from q0 to f0 on Ʌ or a path from q0 to q1 on Ʌ, followed by some number of paths from q1 to f1, then back to q1 on Ʌ, each labelled by a string in L(M1) followed by a path from q1 to f1 on a string in L(M1).</a:t>
            </a:r>
            <a:endParaRPr lang="en-US" sz="2600" dirty="0" smtClean="0"/>
          </a:p>
          <a:p>
            <a:pPr>
              <a:buNone/>
            </a:pPr>
            <a:r>
              <a:rPr lang="en-IN" sz="2600" dirty="0" smtClean="0">
                <a:solidFill>
                  <a:srgbClr val="FF0000"/>
                </a:solidFill>
              </a:rPr>
              <a:t>Hence L(M)= L(M1)*</a:t>
            </a:r>
            <a:endParaRPr lang="en-US" sz="2600" dirty="0" smtClean="0">
              <a:solidFill>
                <a:srgbClr val="FF0000"/>
              </a:solidFill>
            </a:endParaRPr>
          </a:p>
          <a:p>
            <a:r>
              <a:rPr lang="en-IN" sz="2800" dirty="0" smtClean="0">
                <a:solidFill>
                  <a:srgbClr val="7030A0"/>
                </a:solidFill>
              </a:rPr>
              <a:t>Hence any RL can be accepted by a NFA  is proved.</a:t>
            </a:r>
            <a:endParaRPr lang="en-US" sz="2800" dirty="0" smtClean="0">
              <a:solidFill>
                <a:srgbClr val="7030A0"/>
              </a:solidFill>
            </a:endParaRPr>
          </a:p>
          <a:p>
            <a:pPr>
              <a:buNone/>
            </a:pPr>
            <a:endParaRPr lang="en-US" sz="26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200" y="457200"/>
            <a:ext cx="2862262" cy="110013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00200"/>
            <a:ext cx="3248025" cy="914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345B64-160C-4BE0-81C8-9F910D033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Kleene’s Theorem Part -II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352F66-1F50-43B6-9381-669492B08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/>
              <a:t>Any language accepted by a finite automaton is regular. 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21336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208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Conversion </a:t>
            </a:r>
            <a:r>
              <a:rPr lang="en-US" dirty="0" smtClean="0">
                <a:solidFill>
                  <a:srgbClr val="0070C0"/>
                </a:solidFill>
              </a:rPr>
              <a:t>of DFA to Regular Expression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2578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 smtClean="0"/>
              <a:t>Formula: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Where </a:t>
            </a:r>
            <a:endParaRPr lang="en-US" dirty="0" smtClean="0"/>
          </a:p>
          <a:p>
            <a:pPr lvl="1"/>
            <a:r>
              <a:rPr lang="en-US" dirty="0" err="1" smtClean="0"/>
              <a:t>i</a:t>
            </a:r>
            <a:r>
              <a:rPr lang="en-US" dirty="0" smtClean="0"/>
              <a:t>= Start state</a:t>
            </a:r>
          </a:p>
          <a:p>
            <a:pPr lvl="1"/>
            <a:r>
              <a:rPr lang="en-US" dirty="0" smtClean="0"/>
              <a:t>j</a:t>
            </a:r>
            <a:r>
              <a:rPr lang="en-US" dirty="0" smtClean="0"/>
              <a:t> = Final state</a:t>
            </a:r>
          </a:p>
          <a:p>
            <a:pPr lvl="1"/>
            <a:r>
              <a:rPr lang="en-US" dirty="0" smtClean="0"/>
              <a:t>k = </a:t>
            </a:r>
            <a:r>
              <a:rPr lang="en-US" dirty="0" err="1" smtClean="0"/>
              <a:t>No.of</a:t>
            </a:r>
            <a:r>
              <a:rPr lang="en-US" dirty="0" smtClean="0"/>
              <a:t> states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514600"/>
            <a:ext cx="3867150" cy="7143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828800"/>
            <a:ext cx="3752850" cy="43529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686800" cy="63246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Problem 1: </a:t>
            </a:r>
            <a:r>
              <a:rPr lang="en-US" dirty="0" smtClean="0">
                <a:solidFill>
                  <a:srgbClr val="0070C0"/>
                </a:solidFill>
              </a:rPr>
              <a:t>Obtain </a:t>
            </a:r>
            <a:r>
              <a:rPr lang="en-US" dirty="0" smtClean="0">
                <a:solidFill>
                  <a:srgbClr val="0070C0"/>
                </a:solidFill>
              </a:rPr>
              <a:t>the regular expression for the finite automata shown </a:t>
            </a:r>
            <a:r>
              <a:rPr lang="en-US" dirty="0" smtClean="0">
                <a:solidFill>
                  <a:srgbClr val="0070C0"/>
                </a:solidFill>
              </a:rPr>
              <a:t>below:</a:t>
            </a:r>
          </a:p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Formula for RE:</a:t>
            </a:r>
          </a:p>
          <a:p>
            <a:pPr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Step 1: Rename the states:</a:t>
            </a:r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0" y="1447800"/>
            <a:ext cx="3000375" cy="12192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133600"/>
            <a:ext cx="3867150" cy="7143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3048000"/>
            <a:ext cx="2838450" cy="29813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990600" y="3962400"/>
            <a:ext cx="2905125" cy="13811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68580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Step 2: Find the values of </a:t>
            </a:r>
            <a:r>
              <a:rPr lang="en-US" dirty="0" err="1" smtClean="0">
                <a:solidFill>
                  <a:srgbClr val="00B050"/>
                </a:solidFill>
              </a:rPr>
              <a:t>i</a:t>
            </a:r>
            <a:r>
              <a:rPr lang="en-US" dirty="0" err="1" smtClean="0">
                <a:solidFill>
                  <a:srgbClr val="00B050"/>
                </a:solidFill>
              </a:rPr>
              <a:t>,j,k</a:t>
            </a:r>
            <a:endParaRPr lang="en-US" dirty="0" smtClean="0">
              <a:solidFill>
                <a:srgbClr val="00B050"/>
              </a:solidFill>
            </a:endParaRPr>
          </a:p>
          <a:p>
            <a:pPr lvl="1">
              <a:buNone/>
            </a:pPr>
            <a:r>
              <a:rPr lang="en-US" dirty="0" err="1" smtClean="0"/>
              <a:t>i</a:t>
            </a:r>
            <a:r>
              <a:rPr lang="en-US" dirty="0" smtClean="0"/>
              <a:t>=1 </a:t>
            </a:r>
            <a:r>
              <a:rPr lang="en-US" dirty="0" smtClean="0"/>
              <a:t>(start state)</a:t>
            </a:r>
          </a:p>
          <a:p>
            <a:pPr lvl="1">
              <a:buNone/>
            </a:pPr>
            <a:r>
              <a:rPr lang="en-US" dirty="0" smtClean="0"/>
              <a:t>j=2 (final state)</a:t>
            </a:r>
          </a:p>
          <a:p>
            <a:pPr lvl="1">
              <a:buNone/>
            </a:pPr>
            <a:r>
              <a:rPr lang="en-US" dirty="0" smtClean="0"/>
              <a:t>k=2 (no. of states</a:t>
            </a:r>
            <a:r>
              <a:rPr lang="en-US" dirty="0" smtClean="0"/>
              <a:t>)</a:t>
            </a:r>
          </a:p>
          <a:p>
            <a:pPr marL="285750" lvl="1">
              <a:buNone/>
            </a:pPr>
            <a:r>
              <a:rPr lang="en-US" dirty="0" smtClean="0">
                <a:solidFill>
                  <a:srgbClr val="00B050"/>
                </a:solidFill>
              </a:rPr>
              <a:t>Substitute </a:t>
            </a:r>
            <a:r>
              <a:rPr lang="en-US" dirty="0" err="1" smtClean="0">
                <a:solidFill>
                  <a:srgbClr val="00B050"/>
                </a:solidFill>
              </a:rPr>
              <a:t>I,j,k</a:t>
            </a:r>
            <a:r>
              <a:rPr lang="en-US" dirty="0" smtClean="0">
                <a:solidFill>
                  <a:srgbClr val="00B050"/>
                </a:solidFill>
              </a:rPr>
              <a:t> in formula:</a:t>
            </a: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r>
              <a:rPr lang="en-US" dirty="0" smtClean="0">
                <a:solidFill>
                  <a:srgbClr val="00B050"/>
                </a:solidFill>
              </a:rPr>
              <a:t>Find:</a:t>
            </a: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457200"/>
            <a:ext cx="2724150" cy="7143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3048000"/>
            <a:ext cx="2838450" cy="29813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715000" y="1371600"/>
            <a:ext cx="2905125" cy="138112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3200400"/>
            <a:ext cx="4495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4191000"/>
            <a:ext cx="2667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" y="4800600"/>
            <a:ext cx="44386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8200" y="5486400"/>
            <a:ext cx="21431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5943600"/>
            <a:ext cx="43053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9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6858000"/>
          </a:xfrm>
          <a:ln>
            <a:solidFill>
              <a:srgbClr val="00B050"/>
            </a:solidFill>
          </a:ln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B050"/>
                </a:solidFill>
              </a:rPr>
              <a:t>In:</a:t>
            </a: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r>
              <a:rPr lang="en-US" dirty="0" smtClean="0">
                <a:solidFill>
                  <a:srgbClr val="00B050"/>
                </a:solidFill>
              </a:rPr>
              <a:t>When K=0</a:t>
            </a:r>
            <a:r>
              <a:rPr lang="en-US" dirty="0" smtClean="0">
                <a:solidFill>
                  <a:srgbClr val="00B050"/>
                </a:solidFill>
              </a:rPr>
              <a:t>:</a:t>
            </a: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r>
              <a:rPr lang="en-US" dirty="0" smtClean="0">
                <a:solidFill>
                  <a:srgbClr val="00B050"/>
                </a:solidFill>
              </a:rPr>
              <a:t>Substitute </a:t>
            </a:r>
            <a:r>
              <a:rPr lang="en-US" dirty="0" smtClean="0">
                <a:solidFill>
                  <a:srgbClr val="00B050"/>
                </a:solidFill>
              </a:rPr>
              <a:t>in equation 2 and </a:t>
            </a:r>
            <a:r>
              <a:rPr lang="en-US" dirty="0" smtClean="0">
                <a:solidFill>
                  <a:srgbClr val="00B050"/>
                </a:solidFill>
              </a:rPr>
              <a:t>3:</a:t>
            </a: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457200"/>
            <a:ext cx="2724150" cy="7143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3124200"/>
            <a:ext cx="2838450" cy="3505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715000" y="1371600"/>
            <a:ext cx="2905125" cy="138112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609600"/>
            <a:ext cx="44386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1066800"/>
            <a:ext cx="43053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9200" y="2133600"/>
            <a:ext cx="2209800" cy="1447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" y="4343400"/>
            <a:ext cx="35147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43000" y="4876800"/>
            <a:ext cx="2743200" cy="50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00200" y="5334000"/>
            <a:ext cx="1676400" cy="45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600200" y="5867400"/>
            <a:ext cx="15240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600200" y="6324600"/>
            <a:ext cx="152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429000" y="6324601"/>
            <a:ext cx="1295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2BD54D-6806-4D5A-B936-1182E0AD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Finding Language using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6398F5-6763-4E54-B617-46D5EA938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40362"/>
          </a:xfrm>
          <a:ln>
            <a:solidFill>
              <a:srgbClr val="00B050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Find L with a’s and b’s with even no. of a’s</a:t>
            </a:r>
          </a:p>
          <a:p>
            <a:pPr lvl="1"/>
            <a:r>
              <a:rPr lang="en-IN" dirty="0"/>
              <a:t>∑ ={ </a:t>
            </a:r>
            <a:r>
              <a:rPr lang="en-IN" dirty="0" err="1"/>
              <a:t>a,b</a:t>
            </a:r>
            <a:r>
              <a:rPr lang="en-IN" dirty="0"/>
              <a:t>}</a:t>
            </a:r>
          </a:p>
          <a:p>
            <a:pPr lvl="1"/>
            <a:r>
              <a:rPr lang="en-IN" dirty="0"/>
              <a:t>w ={</a:t>
            </a:r>
            <a:r>
              <a:rPr lang="el-GR" dirty="0"/>
              <a:t>Λ </a:t>
            </a:r>
            <a:r>
              <a:rPr lang="en-IN" dirty="0"/>
              <a:t> ,</a:t>
            </a:r>
            <a:r>
              <a:rPr lang="en-IN" dirty="0" err="1"/>
              <a:t>aa,baa,aba,aab,baab</a:t>
            </a:r>
            <a:r>
              <a:rPr lang="en-IN" dirty="0"/>
              <a:t>, </a:t>
            </a:r>
            <a:r>
              <a:rPr lang="en-IN" dirty="0" err="1"/>
              <a:t>abba,abab</a:t>
            </a:r>
            <a:r>
              <a:rPr lang="en-IN" dirty="0"/>
              <a:t>  ……..}</a:t>
            </a:r>
          </a:p>
          <a:p>
            <a:pPr lvl="1"/>
            <a:r>
              <a:rPr lang="en-IN" dirty="0">
                <a:highlight>
                  <a:srgbClr val="FFFF00"/>
                </a:highlight>
              </a:rPr>
              <a:t>w ={</a:t>
            </a:r>
            <a:r>
              <a:rPr lang="el-GR" dirty="0">
                <a:highlight>
                  <a:srgbClr val="FFFF00"/>
                </a:highlight>
              </a:rPr>
              <a:t>Λ </a:t>
            </a:r>
            <a:r>
              <a:rPr lang="en-IN" dirty="0">
                <a:highlight>
                  <a:srgbClr val="FFFF00"/>
                </a:highlight>
              </a:rPr>
              <a:t>,</a:t>
            </a:r>
            <a:r>
              <a:rPr lang="en-IN" dirty="0" err="1">
                <a:highlight>
                  <a:srgbClr val="FFFF00"/>
                </a:highlight>
              </a:rPr>
              <a:t>aa,baa,</a:t>
            </a:r>
            <a:r>
              <a:rPr lang="en-IN" dirty="0" err="1">
                <a:solidFill>
                  <a:srgbClr val="FF0000"/>
                </a:solidFill>
                <a:highlight>
                  <a:srgbClr val="FFFF00"/>
                </a:highlight>
              </a:rPr>
              <a:t>aaa</a:t>
            </a:r>
            <a:r>
              <a:rPr lang="en-IN" dirty="0" err="1">
                <a:highlight>
                  <a:srgbClr val="FFFF00"/>
                </a:highlight>
              </a:rPr>
              <a:t>,aab,baab</a:t>
            </a:r>
            <a:r>
              <a:rPr lang="en-IN" dirty="0">
                <a:highlight>
                  <a:srgbClr val="FFFF00"/>
                </a:highlight>
              </a:rPr>
              <a:t>, </a:t>
            </a:r>
            <a:r>
              <a:rPr lang="en-IN" dirty="0" err="1">
                <a:highlight>
                  <a:srgbClr val="FFFF00"/>
                </a:highlight>
              </a:rPr>
              <a:t>abba,abab</a:t>
            </a:r>
            <a:r>
              <a:rPr lang="en-IN" dirty="0">
                <a:highlight>
                  <a:srgbClr val="FFFF00"/>
                </a:highlight>
              </a:rPr>
              <a:t>  ……..} --invalid</a:t>
            </a:r>
          </a:p>
          <a:p>
            <a:pPr lvl="1"/>
            <a:r>
              <a:rPr lang="en-IN" dirty="0"/>
              <a:t>L  = {w/w consists of even no. of a’s}</a:t>
            </a:r>
          </a:p>
          <a:p>
            <a:r>
              <a:rPr lang="en-IN" dirty="0">
                <a:solidFill>
                  <a:srgbClr val="FF0000"/>
                </a:solidFill>
              </a:rPr>
              <a:t>Find L with a’s and b’s with even no of a’s and b’s.</a:t>
            </a:r>
          </a:p>
          <a:p>
            <a:pPr lvl="1"/>
            <a:r>
              <a:rPr lang="en-IN" dirty="0"/>
              <a:t>∑ ={ </a:t>
            </a:r>
            <a:r>
              <a:rPr lang="en-IN" dirty="0" err="1"/>
              <a:t>a,b</a:t>
            </a:r>
            <a:r>
              <a:rPr lang="en-IN" dirty="0"/>
              <a:t>}</a:t>
            </a:r>
          </a:p>
          <a:p>
            <a:pPr lvl="1"/>
            <a:r>
              <a:rPr lang="en-IN" dirty="0"/>
              <a:t>w ={</a:t>
            </a:r>
            <a:r>
              <a:rPr lang="el-GR" dirty="0"/>
              <a:t>Λ </a:t>
            </a:r>
            <a:r>
              <a:rPr lang="en-IN" dirty="0"/>
              <a:t> ,</a:t>
            </a:r>
            <a:r>
              <a:rPr lang="en-IN" dirty="0" err="1"/>
              <a:t>aa,bb,aabb,abab,baba,bbaa</a:t>
            </a:r>
            <a:r>
              <a:rPr lang="en-IN" dirty="0"/>
              <a:t> ……..}</a:t>
            </a:r>
          </a:p>
          <a:p>
            <a:pPr lvl="1"/>
            <a:r>
              <a:rPr lang="en-IN" dirty="0"/>
              <a:t>L  = {w/w consists of even no. of a’s and b’s}</a:t>
            </a:r>
          </a:p>
          <a:p>
            <a:r>
              <a:rPr lang="en-IN" dirty="0">
                <a:solidFill>
                  <a:srgbClr val="FF0000"/>
                </a:solidFill>
              </a:rPr>
              <a:t>Find L with a’s and b’s having a substring aa</a:t>
            </a:r>
          </a:p>
          <a:p>
            <a:pPr lvl="1"/>
            <a:r>
              <a:rPr lang="en-IN" dirty="0"/>
              <a:t>∑ ={ </a:t>
            </a:r>
            <a:r>
              <a:rPr lang="en-IN" dirty="0" err="1"/>
              <a:t>a,b</a:t>
            </a:r>
            <a:r>
              <a:rPr lang="en-IN" dirty="0"/>
              <a:t>}</a:t>
            </a:r>
          </a:p>
          <a:p>
            <a:pPr lvl="1"/>
            <a:r>
              <a:rPr lang="en-IN" dirty="0"/>
              <a:t>w ={</a:t>
            </a:r>
            <a:r>
              <a:rPr lang="en-IN" dirty="0" err="1"/>
              <a:t>aa,baa,aab,baab</a:t>
            </a:r>
            <a:r>
              <a:rPr lang="en-IN" dirty="0"/>
              <a:t>, </a:t>
            </a:r>
            <a:r>
              <a:rPr lang="en-IN" dirty="0" err="1"/>
              <a:t>abaa,aabaa</a:t>
            </a:r>
            <a:r>
              <a:rPr lang="en-IN" dirty="0"/>
              <a:t>  ……..}</a:t>
            </a:r>
          </a:p>
          <a:p>
            <a:pPr lvl="1"/>
            <a:r>
              <a:rPr lang="en-IN" dirty="0"/>
              <a:t>L  = {w/w consists of a substring aa}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442822058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8686800" cy="6858000"/>
          </a:xfrm>
          <a:ln>
            <a:solidFill>
              <a:srgbClr val="00B050"/>
            </a:solidFill>
          </a:ln>
        </p:spPr>
        <p:txBody>
          <a:bodyPr/>
          <a:lstStyle/>
          <a:p>
            <a:pPr marL="285750" lvl="1">
              <a:buNone/>
            </a:pPr>
            <a:r>
              <a:rPr lang="en-US" dirty="0" smtClean="0">
                <a:solidFill>
                  <a:srgbClr val="00B050"/>
                </a:solidFill>
              </a:rPr>
              <a:t>Substitute in equation </a:t>
            </a:r>
            <a:r>
              <a:rPr lang="en-US" dirty="0" smtClean="0">
                <a:solidFill>
                  <a:srgbClr val="00B050"/>
                </a:solidFill>
              </a:rPr>
              <a:t>3</a:t>
            </a:r>
            <a:r>
              <a:rPr lang="en-US" dirty="0" smtClean="0">
                <a:solidFill>
                  <a:srgbClr val="00B050"/>
                </a:solidFill>
              </a:rPr>
              <a:t>:</a:t>
            </a: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r>
              <a:rPr lang="en-US" dirty="0" smtClean="0">
                <a:solidFill>
                  <a:srgbClr val="00B050"/>
                </a:solidFill>
              </a:rPr>
              <a:t>                                          </a:t>
            </a:r>
          </a:p>
          <a:p>
            <a:pPr marL="285750" lvl="1">
              <a:buNone/>
            </a:pPr>
            <a:r>
              <a:rPr lang="en-US" dirty="0" smtClean="0">
                <a:solidFill>
                  <a:srgbClr val="00B050"/>
                </a:solidFill>
              </a:rPr>
              <a:t>                                        When K=0:</a:t>
            </a: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r>
              <a:rPr lang="en-US" dirty="0" smtClean="0"/>
              <a:t>Substituting in </a:t>
            </a:r>
            <a:r>
              <a:rPr lang="en-US" dirty="0" smtClean="0"/>
              <a:t>1:</a:t>
            </a:r>
          </a:p>
          <a:p>
            <a:pPr marL="285750" lvl="1">
              <a:buNone/>
            </a:pPr>
            <a:endParaRPr lang="en-US" dirty="0" smtClean="0"/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457200"/>
            <a:ext cx="2724150" cy="7143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3124200"/>
            <a:ext cx="2838450" cy="3505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715000" y="1371600"/>
            <a:ext cx="2905125" cy="138112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609600"/>
            <a:ext cx="43053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33800" y="2438400"/>
            <a:ext cx="1905000" cy="1447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4800" y="1295400"/>
            <a:ext cx="33909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90600" y="17526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43000" y="2438399"/>
            <a:ext cx="1524000" cy="503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33800" y="4114800"/>
            <a:ext cx="152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657600" y="4419600"/>
            <a:ext cx="14478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57200" y="5257800"/>
            <a:ext cx="4495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915400" cy="6858000"/>
          </a:xfrm>
          <a:ln>
            <a:solidFill>
              <a:srgbClr val="00B050"/>
            </a:solidFill>
          </a:ln>
        </p:spPr>
        <p:txBody>
          <a:bodyPr/>
          <a:lstStyle/>
          <a:p>
            <a:pPr marL="285750" lvl="1">
              <a:buNone/>
            </a:pPr>
            <a:r>
              <a:rPr lang="en-US" dirty="0" smtClean="0">
                <a:solidFill>
                  <a:srgbClr val="00B050"/>
                </a:solidFill>
              </a:rPr>
              <a:t>Substituting </a:t>
            </a:r>
            <a:r>
              <a:rPr lang="en-US" dirty="0" smtClean="0">
                <a:solidFill>
                  <a:srgbClr val="00B050"/>
                </a:solidFill>
              </a:rPr>
              <a:t>in </a:t>
            </a:r>
            <a:r>
              <a:rPr lang="en-US" dirty="0" smtClean="0">
                <a:solidFill>
                  <a:srgbClr val="00B050"/>
                </a:solidFill>
              </a:rPr>
              <a:t>1:</a:t>
            </a:r>
          </a:p>
          <a:p>
            <a:pPr marL="285750" lvl="1">
              <a:buNone/>
            </a:pPr>
            <a:endParaRPr lang="en-US" dirty="0" smtClean="0"/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 marL="285750" lvl="1"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B05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457200"/>
            <a:ext cx="2724150" cy="7143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3124200"/>
            <a:ext cx="2838450" cy="3505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715000" y="1371600"/>
            <a:ext cx="2905125" cy="138112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685800"/>
            <a:ext cx="44958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19600" y="1981200"/>
            <a:ext cx="1295400" cy="2057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1295400"/>
            <a:ext cx="3949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" y="1905000"/>
            <a:ext cx="244919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3400" y="2362200"/>
            <a:ext cx="291349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85800" y="3200400"/>
            <a:ext cx="210552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38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62000" y="3962400"/>
            <a:ext cx="1866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0"/>
            <a:ext cx="9144000" cy="6400800"/>
          </a:xfrm>
        </p:spPr>
        <p:txBody>
          <a:bodyPr/>
          <a:lstStyle/>
          <a:p>
            <a:pPr lvl="0">
              <a:buNone/>
            </a:pPr>
            <a:r>
              <a:rPr lang="en-US" dirty="0" smtClean="0">
                <a:solidFill>
                  <a:srgbClr val="FF0000"/>
                </a:solidFill>
              </a:rPr>
              <a:t>2. Obtain </a:t>
            </a:r>
            <a:r>
              <a:rPr lang="en-US" dirty="0" smtClean="0">
                <a:solidFill>
                  <a:srgbClr val="FF0000"/>
                </a:solidFill>
              </a:rPr>
              <a:t>the RE  for the following DFA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5029200" cy="1619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6094</TotalTime>
  <Words>3480</Words>
  <Application>Microsoft Office PowerPoint</Application>
  <PresentationFormat>On-screen Show (4:3)</PresentationFormat>
  <Paragraphs>1166</Paragraphs>
  <Slides>92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THEORY OF COMPUTATION</vt:lpstr>
      <vt:lpstr>UNIT- I FINITE AUTOMATA  &amp;  REGULAR LANGUAGES</vt:lpstr>
      <vt:lpstr>Syllabus</vt:lpstr>
      <vt:lpstr>What is Theory of Computation or Automata Theory?</vt:lpstr>
      <vt:lpstr>Slide 5</vt:lpstr>
      <vt:lpstr>Theory of Computation </vt:lpstr>
      <vt:lpstr>Basic Units of Regular Language</vt:lpstr>
      <vt:lpstr>Finding Language using Conditions</vt:lpstr>
      <vt:lpstr>Finding Language using Conditions</vt:lpstr>
      <vt:lpstr> Define Regular language and  Regular Expression over ∑. </vt:lpstr>
      <vt:lpstr>Basic Regular Expressions?</vt:lpstr>
      <vt:lpstr>Writing Regular Expressions </vt:lpstr>
      <vt:lpstr>Writing Regular Expressions </vt:lpstr>
      <vt:lpstr>Writing Regular Expressions </vt:lpstr>
      <vt:lpstr>What is Finite Automata?</vt:lpstr>
      <vt:lpstr>Types of Automata</vt:lpstr>
      <vt:lpstr>DFA (Deterministic Finite Automata)</vt:lpstr>
      <vt:lpstr>Formal Definition of DFA</vt:lpstr>
      <vt:lpstr>Construction of DFA</vt:lpstr>
      <vt:lpstr>Slide 20</vt:lpstr>
      <vt:lpstr>Slide 21</vt:lpstr>
      <vt:lpstr>Slide 22</vt:lpstr>
      <vt:lpstr>Slide 23</vt:lpstr>
      <vt:lpstr>Extended Transition Function  (δ*)</vt:lpstr>
      <vt:lpstr>Problems - (δ*)</vt:lpstr>
      <vt:lpstr>Definitions</vt:lpstr>
      <vt:lpstr>Non-Deterministic Finite Automata</vt:lpstr>
      <vt:lpstr>Slide 28</vt:lpstr>
      <vt:lpstr>Formal definition of NFA</vt:lpstr>
      <vt:lpstr>Conversion of NFA to DFA</vt:lpstr>
      <vt:lpstr>Slide 31</vt:lpstr>
      <vt:lpstr>Slide 32</vt:lpstr>
      <vt:lpstr>Final states of DFA</vt:lpstr>
      <vt:lpstr>Conversion of NFA to DFA</vt:lpstr>
      <vt:lpstr>Slide 35</vt:lpstr>
      <vt:lpstr>Extended Transition Function of NFA  (δ*)</vt:lpstr>
      <vt:lpstr>Slide 37</vt:lpstr>
      <vt:lpstr>Slide 38</vt:lpstr>
      <vt:lpstr>Slide 39</vt:lpstr>
      <vt:lpstr>Theorem 1</vt:lpstr>
      <vt:lpstr> Proof by Structural Induction </vt:lpstr>
      <vt:lpstr>Slide 42</vt:lpstr>
      <vt:lpstr>Slide 43</vt:lpstr>
      <vt:lpstr>NFA – with Λ Transition</vt:lpstr>
      <vt:lpstr>NFA-with Λ Transitions</vt:lpstr>
      <vt:lpstr>Formal definition of NFA with Λ </vt:lpstr>
      <vt:lpstr>Epsilon (NULL) Closure of a state -Λ(q) </vt:lpstr>
      <vt:lpstr>Problems on Ʌ Closure</vt:lpstr>
      <vt:lpstr>Problems on Ʌ Closure</vt:lpstr>
      <vt:lpstr>Extended Transition Function of  NFA- Λ  (δ*)</vt:lpstr>
      <vt:lpstr>Extended Transition Function (δ*)</vt:lpstr>
      <vt:lpstr>Problem on δ*</vt:lpstr>
      <vt:lpstr>Slide 53</vt:lpstr>
      <vt:lpstr>Slide 54</vt:lpstr>
      <vt:lpstr>Slide 55</vt:lpstr>
      <vt:lpstr> Conversion of NFA-Ʌ to an NFA </vt:lpstr>
      <vt:lpstr>Slide 57</vt:lpstr>
      <vt:lpstr>Slide 58</vt:lpstr>
      <vt:lpstr>Slide 59</vt:lpstr>
      <vt:lpstr>Slide 60</vt:lpstr>
      <vt:lpstr>Slide 61</vt:lpstr>
      <vt:lpstr>Final state of NFA</vt:lpstr>
      <vt:lpstr> Conversion of NFA-Ʌ to an NFA </vt:lpstr>
      <vt:lpstr>Theorem 2</vt:lpstr>
      <vt:lpstr>Slide 65</vt:lpstr>
      <vt:lpstr>Slide 66</vt:lpstr>
      <vt:lpstr>Slide 67</vt:lpstr>
      <vt:lpstr>Kleene’s Theorem Part -I</vt:lpstr>
      <vt:lpstr> Regular Expressions to NFA -Ʌ Kleene’s Theorem Part-I: </vt:lpstr>
      <vt:lpstr> Regular Expressions to NFA- Ʌ </vt:lpstr>
      <vt:lpstr>Kleene’s Theorem Part-I:</vt:lpstr>
      <vt:lpstr> Converting RE to NFA-Ʌ </vt:lpstr>
      <vt:lpstr>Problem 1</vt:lpstr>
      <vt:lpstr>Example 1</vt:lpstr>
      <vt:lpstr>Example 1(contd.)</vt:lpstr>
      <vt:lpstr>Example 1(contd.)</vt:lpstr>
      <vt:lpstr>NFA- Ʌ for (a|b)*abb</vt:lpstr>
      <vt:lpstr>Assignment</vt:lpstr>
      <vt:lpstr>Kleene’s Theorem Part-I: </vt:lpstr>
      <vt:lpstr>Slide 80</vt:lpstr>
      <vt:lpstr>Slide 81</vt:lpstr>
      <vt:lpstr>Slide 82</vt:lpstr>
      <vt:lpstr>Slide 83</vt:lpstr>
      <vt:lpstr>Slide 84</vt:lpstr>
      <vt:lpstr>Kleene’s Theorem Part -II</vt:lpstr>
      <vt:lpstr> Conversion of DFA to Regular Expression </vt:lpstr>
      <vt:lpstr>Slide 87</vt:lpstr>
      <vt:lpstr>Slide 88</vt:lpstr>
      <vt:lpstr>Slide 89</vt:lpstr>
      <vt:lpstr>Slide 90</vt:lpstr>
      <vt:lpstr>Slide 91</vt:lpstr>
      <vt:lpstr>Slide 92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</dc:title>
  <dc:creator>Rajesh Inigo</dc:creator>
  <cp:lastModifiedBy>online</cp:lastModifiedBy>
  <cp:revision>837</cp:revision>
  <dcterms:created xsi:type="dcterms:W3CDTF">2020-04-04T12:11:47Z</dcterms:created>
  <dcterms:modified xsi:type="dcterms:W3CDTF">2020-09-11T06:43:02Z</dcterms:modified>
</cp:coreProperties>
</file>